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5143500" cx="9144000"/>
  <p:notesSz cx="6858000" cy="9144000"/>
  <p:embeddedFontLst>
    <p:embeddedFont>
      <p:font typeface="Nunit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Nunito-regular.fntdata"/><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Nunito-italic.fntdata"/><Relationship Id="rId21" Type="http://schemas.openxmlformats.org/officeDocument/2006/relationships/slide" Target="slides/slide16.xml"/><Relationship Id="rId43" Type="http://schemas.openxmlformats.org/officeDocument/2006/relationships/font" Target="fonts/Nunito-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Nuni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703b625b65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703b625b65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703b625b65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703b625b65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703b625b65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03b625b65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703b625b65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703b625b65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703b625b65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703b625b65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703b625b65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703b625b65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703b625b65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03b625b65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703b625b65_0_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703b625b65_0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703b625b65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703b625b65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703b625b65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703b625b65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704de8a884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704de8a884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703b625b65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703b625b65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703b625b65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703b625b65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704de8a88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704de8a88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704de8a884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704de8a884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704de8a88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704de8a88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704de8a884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704de8a884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704de8a884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704de8a884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703b625b65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703b625b65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704de8a88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704de8a88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704de8a884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704de8a884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704de8a884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704de8a88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704de8a884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704de8a884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704de8a884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704de8a884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704de8a884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704de8a884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704de8a884_2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704de8a884_2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704de8a884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704de8a884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704de8a884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704de8a884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704de8a884_2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704de8a884_2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704de8a884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04de8a884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03b625b65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03b625b65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703b625b65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703b625b65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703b625b65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703b625b65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703b625b65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703b625b65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703b625b65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703b625b65_0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9.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4.png"/><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pn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9.png"/><Relationship Id="rId4" Type="http://schemas.openxmlformats.org/officeDocument/2006/relationships/image" Target="../media/image2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zh-CN"/>
              <a:t>Review of group 13</a:t>
            </a:r>
            <a:endParaRPr/>
          </a:p>
        </p:txBody>
      </p:sp>
      <p:sp>
        <p:nvSpPr>
          <p:cNvPr id="129" name="Google Shape;129;p13"/>
          <p:cNvSpPr txBox="1"/>
          <p:nvPr>
            <p:ph idx="1" type="subTitle"/>
          </p:nvPr>
        </p:nvSpPr>
        <p:spPr>
          <a:xfrm>
            <a:off x="1858700" y="3413136"/>
            <a:ext cx="5361300" cy="13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CN"/>
              <a:t>Group Member in Group 12:</a:t>
            </a:r>
            <a:endParaRPr/>
          </a:p>
          <a:p>
            <a:pPr indent="0" lvl="0" marL="0" rtl="0" algn="ctr">
              <a:spcBef>
                <a:spcPts val="0"/>
              </a:spcBef>
              <a:spcAft>
                <a:spcPts val="0"/>
              </a:spcAft>
              <a:buNone/>
            </a:pPr>
            <a:r>
              <a:rPr lang="zh-CN"/>
              <a:t>Chenyang Song</a:t>
            </a:r>
            <a:endParaRPr/>
          </a:p>
          <a:p>
            <a:pPr indent="0" lvl="0" marL="0" rtl="0" algn="ctr">
              <a:spcBef>
                <a:spcPts val="0"/>
              </a:spcBef>
              <a:spcAft>
                <a:spcPts val="0"/>
              </a:spcAft>
              <a:buNone/>
            </a:pPr>
            <a:r>
              <a:rPr lang="zh-CN"/>
              <a:t>Xiaoyi Wang</a:t>
            </a:r>
            <a:endParaRPr/>
          </a:p>
          <a:p>
            <a:pPr indent="0" lvl="0" marL="0" rtl="0" algn="ctr">
              <a:spcBef>
                <a:spcPts val="0"/>
              </a:spcBef>
              <a:spcAft>
                <a:spcPts val="0"/>
              </a:spcAft>
              <a:buNone/>
            </a:pPr>
            <a:r>
              <a:rPr lang="zh-CN"/>
              <a:t>Tingge Yao</a:t>
            </a:r>
            <a:endParaRPr/>
          </a:p>
          <a:p>
            <a:pPr indent="0" lvl="0" marL="0" rtl="0" algn="ctr">
              <a:spcBef>
                <a:spcPts val="0"/>
              </a:spcBef>
              <a:spcAft>
                <a:spcPts val="0"/>
              </a:spcAft>
              <a:buNone/>
            </a:pPr>
            <a:r>
              <a:rPr lang="zh-CN"/>
              <a:t>Haiwei Yong</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22"/>
          <p:cNvSpPr txBox="1"/>
          <p:nvPr>
            <p:ph type="title"/>
          </p:nvPr>
        </p:nvSpPr>
        <p:spPr>
          <a:xfrm>
            <a:off x="819150" y="4285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USR12: Create Event</a:t>
            </a:r>
            <a:endParaRPr/>
          </a:p>
          <a:p>
            <a:pPr indent="0" lvl="0" marL="0" rtl="0" algn="l">
              <a:spcBef>
                <a:spcPts val="0"/>
              </a:spcBef>
              <a:spcAft>
                <a:spcPts val="0"/>
              </a:spcAft>
              <a:buNone/>
            </a:pPr>
            <a:r>
              <a:t/>
            </a:r>
            <a:endParaRPr/>
          </a:p>
        </p:txBody>
      </p:sp>
      <p:sp>
        <p:nvSpPr>
          <p:cNvPr id="184" name="Google Shape;184;p22"/>
          <p:cNvSpPr txBox="1"/>
          <p:nvPr>
            <p:ph idx="1" type="body"/>
          </p:nvPr>
        </p:nvSpPr>
        <p:spPr>
          <a:xfrm>
            <a:off x="819150" y="977725"/>
            <a:ext cx="7505700" cy="3858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zh-CN" sz="1600"/>
              <a:t>Problem lays on:</a:t>
            </a:r>
            <a:endParaRPr sz="1600"/>
          </a:p>
          <a:p>
            <a:pPr indent="0" lvl="0" marL="457200" rtl="0" algn="l">
              <a:spcBef>
                <a:spcPts val="1600"/>
              </a:spcBef>
              <a:spcAft>
                <a:spcPts val="0"/>
              </a:spcAft>
              <a:buNone/>
            </a:pPr>
            <a:r>
              <a:rPr lang="zh-CN" sz="1600"/>
              <a:t>The specific time when an event begins hasn’t been declared: both in use case specification and class </a:t>
            </a:r>
            <a:r>
              <a:rPr lang="zh-CN" sz="1600"/>
              <a:t>diagram</a:t>
            </a:r>
            <a:r>
              <a:rPr lang="zh-CN" sz="1600"/>
              <a:t> fields.</a:t>
            </a:r>
            <a:endParaRPr sz="1600"/>
          </a:p>
          <a:p>
            <a:pPr indent="-330200" lvl="0" marL="457200" rtl="0" algn="l">
              <a:spcBef>
                <a:spcPts val="1600"/>
              </a:spcBef>
              <a:spcAft>
                <a:spcPts val="0"/>
              </a:spcAft>
              <a:buSzPts val="1600"/>
              <a:buChar char="❏"/>
            </a:pPr>
            <a:r>
              <a:rPr lang="zh-CN" sz="1600"/>
              <a:t>Why it is essential:</a:t>
            </a:r>
            <a:endParaRPr sz="1600"/>
          </a:p>
          <a:p>
            <a:pPr indent="0" lvl="0" marL="457200" rtl="0" algn="l">
              <a:spcBef>
                <a:spcPts val="1600"/>
              </a:spcBef>
              <a:spcAft>
                <a:spcPts val="0"/>
              </a:spcAft>
              <a:buNone/>
            </a:pPr>
            <a:r>
              <a:rPr lang="zh-CN" sz="1600"/>
              <a:t>To meet the requirement. The requirement asks that a event should have its begin date and time.</a:t>
            </a:r>
            <a:endParaRPr sz="1600"/>
          </a:p>
          <a:p>
            <a:pPr indent="-330200" lvl="0" marL="457200" rtl="0" algn="l">
              <a:spcBef>
                <a:spcPts val="1600"/>
              </a:spcBef>
              <a:spcAft>
                <a:spcPts val="0"/>
              </a:spcAft>
              <a:buSzPts val="1600"/>
              <a:buChar char="❏"/>
            </a:pPr>
            <a:r>
              <a:rPr lang="zh-CN" sz="1600"/>
              <a:t>How to modify:</a:t>
            </a:r>
            <a:endParaRPr sz="1600"/>
          </a:p>
          <a:p>
            <a:pPr indent="0" lvl="0" marL="457200" rtl="0" algn="l">
              <a:spcBef>
                <a:spcPts val="1600"/>
              </a:spcBef>
              <a:spcAft>
                <a:spcPts val="0"/>
              </a:spcAft>
              <a:buNone/>
            </a:pPr>
            <a:r>
              <a:rPr lang="zh-CN" sz="1600"/>
              <a:t> Add the time when the event begins when creating event. Also do relevant design in class diagram: add a field named eventTime, which is implemented by a String.</a:t>
            </a:r>
            <a:endParaRPr sz="1600"/>
          </a:p>
          <a:p>
            <a:pPr indent="0" lvl="0" marL="457200" rtl="0" algn="l">
              <a:spcBef>
                <a:spcPts val="1600"/>
              </a:spcBef>
              <a:spcAft>
                <a:spcPts val="0"/>
              </a:spcAft>
              <a:buNone/>
            </a:pPr>
            <a:r>
              <a:t/>
            </a:r>
            <a:endParaRPr sz="1600"/>
          </a:p>
          <a:p>
            <a:pPr indent="0" lvl="0" marL="457200" rtl="0" algn="l">
              <a:spcBef>
                <a:spcPts val="1600"/>
              </a:spcBef>
              <a:spcAft>
                <a:spcPts val="1600"/>
              </a:spcAft>
              <a:buNone/>
            </a:pPr>
            <a:r>
              <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pic>
        <p:nvPicPr>
          <p:cNvPr id="189" name="Google Shape;189;p23"/>
          <p:cNvPicPr preferRelativeResize="0"/>
          <p:nvPr/>
        </p:nvPicPr>
        <p:blipFill>
          <a:blip r:embed="rId3">
            <a:alphaModFix/>
          </a:blip>
          <a:stretch>
            <a:fillRect/>
          </a:stretch>
        </p:blipFill>
        <p:spPr>
          <a:xfrm>
            <a:off x="984225" y="228475"/>
            <a:ext cx="6795475" cy="4669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4"/>
          <p:cNvSpPr txBox="1"/>
          <p:nvPr>
            <p:ph type="title"/>
          </p:nvPr>
        </p:nvSpPr>
        <p:spPr>
          <a:xfrm>
            <a:off x="819150" y="4285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USR13: Join Group</a:t>
            </a:r>
            <a:endParaRPr/>
          </a:p>
        </p:txBody>
      </p:sp>
      <p:sp>
        <p:nvSpPr>
          <p:cNvPr id="195" name="Google Shape;195;p24"/>
          <p:cNvSpPr txBox="1"/>
          <p:nvPr>
            <p:ph idx="1" type="body"/>
          </p:nvPr>
        </p:nvSpPr>
        <p:spPr>
          <a:xfrm>
            <a:off x="819150" y="1069725"/>
            <a:ext cx="7505700" cy="385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Problem lays on:</a:t>
            </a:r>
            <a:endParaRPr sz="1800"/>
          </a:p>
          <a:p>
            <a:pPr indent="0" lvl="0" marL="457200" rtl="0" algn="l">
              <a:spcBef>
                <a:spcPts val="1600"/>
              </a:spcBef>
              <a:spcAft>
                <a:spcPts val="0"/>
              </a:spcAft>
              <a:buNone/>
            </a:pPr>
            <a:r>
              <a:rPr lang="zh-CN" sz="1800"/>
              <a:t>Watchers receive the </a:t>
            </a:r>
            <a:r>
              <a:rPr lang="zh-CN" sz="1800"/>
              <a:t>email</a:t>
            </a:r>
            <a:r>
              <a:rPr lang="zh-CN" sz="1800"/>
              <a:t> invitation, however, this </a:t>
            </a:r>
            <a:r>
              <a:rPr lang="zh-CN" sz="1800"/>
              <a:t>function</a:t>
            </a:r>
            <a:r>
              <a:rPr lang="zh-CN" sz="1800"/>
              <a:t> haven’t been declared in the USR08. </a:t>
            </a:r>
            <a:endParaRPr sz="1800"/>
          </a:p>
          <a:p>
            <a:pPr indent="-342900" lvl="0" marL="457200" rtl="0" algn="l">
              <a:spcBef>
                <a:spcPts val="1600"/>
              </a:spcBef>
              <a:spcAft>
                <a:spcPts val="0"/>
              </a:spcAft>
              <a:buSzPts val="1800"/>
              <a:buChar char="❏"/>
            </a:pPr>
            <a:r>
              <a:rPr lang="zh-CN" sz="1800"/>
              <a:t>Why it is essential:</a:t>
            </a:r>
            <a:endParaRPr sz="1800"/>
          </a:p>
          <a:p>
            <a:pPr indent="0" lvl="0" marL="457200" rtl="0" algn="l">
              <a:spcBef>
                <a:spcPts val="1600"/>
              </a:spcBef>
              <a:spcAft>
                <a:spcPts val="0"/>
              </a:spcAft>
              <a:buNone/>
            </a:pPr>
            <a:r>
              <a:rPr lang="zh-CN" sz="1800"/>
              <a:t>To be consistent with “add member”, which </a:t>
            </a:r>
            <a:r>
              <a:rPr lang="zh-CN" sz="1800"/>
              <a:t>never sends any notification to members.</a:t>
            </a:r>
            <a:endParaRPr sz="1800"/>
          </a:p>
          <a:p>
            <a:pPr indent="-342900" lvl="0" marL="457200" rtl="0" algn="l">
              <a:spcBef>
                <a:spcPts val="1600"/>
              </a:spcBef>
              <a:spcAft>
                <a:spcPts val="0"/>
              </a:spcAft>
              <a:buSzPts val="1800"/>
              <a:buChar char="❏"/>
            </a:pPr>
            <a:r>
              <a:rPr lang="zh-CN" sz="1800"/>
              <a:t>How to modify:</a:t>
            </a:r>
            <a:endParaRPr sz="1800"/>
          </a:p>
          <a:p>
            <a:pPr indent="0" lvl="0" marL="457200" rtl="0" algn="l">
              <a:spcBef>
                <a:spcPts val="1600"/>
              </a:spcBef>
              <a:spcAft>
                <a:spcPts val="0"/>
              </a:spcAft>
              <a:buNone/>
            </a:pPr>
            <a:r>
              <a:rPr lang="zh-CN" sz="1800"/>
              <a:t> The “add member” use case should add one step: send notification through email.</a:t>
            </a:r>
            <a:endParaRPr sz="1800"/>
          </a:p>
          <a:p>
            <a:pPr indent="0" lvl="0" marL="457200" rtl="0" algn="l">
              <a:spcBef>
                <a:spcPts val="1600"/>
              </a:spcBef>
              <a:spcAft>
                <a:spcPts val="0"/>
              </a:spcAft>
              <a:buNone/>
            </a:pPr>
            <a:r>
              <a:t/>
            </a:r>
            <a:endParaRPr sz="1800"/>
          </a:p>
          <a:p>
            <a:pPr indent="0" lvl="0" marL="457200" rtl="0" algn="l">
              <a:spcBef>
                <a:spcPts val="1600"/>
              </a:spcBef>
              <a:spcAft>
                <a:spcPts val="1600"/>
              </a:spcAft>
              <a:buNone/>
            </a:pPr>
            <a:r>
              <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pic>
        <p:nvPicPr>
          <p:cNvPr id="200" name="Google Shape;200;p25"/>
          <p:cNvPicPr preferRelativeResize="0"/>
          <p:nvPr/>
        </p:nvPicPr>
        <p:blipFill>
          <a:blip r:embed="rId3">
            <a:alphaModFix/>
          </a:blip>
          <a:stretch>
            <a:fillRect/>
          </a:stretch>
        </p:blipFill>
        <p:spPr>
          <a:xfrm>
            <a:off x="866000" y="220138"/>
            <a:ext cx="7103826" cy="47032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6"/>
          <p:cNvSpPr txBox="1"/>
          <p:nvPr>
            <p:ph type="title"/>
          </p:nvPr>
        </p:nvSpPr>
        <p:spPr>
          <a:xfrm>
            <a:off x="819150" y="4285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USR15: Search Movies</a:t>
            </a:r>
            <a:endParaRPr/>
          </a:p>
        </p:txBody>
      </p:sp>
      <p:sp>
        <p:nvSpPr>
          <p:cNvPr id="206" name="Google Shape;206;p26"/>
          <p:cNvSpPr txBox="1"/>
          <p:nvPr>
            <p:ph idx="1" type="body"/>
          </p:nvPr>
        </p:nvSpPr>
        <p:spPr>
          <a:xfrm>
            <a:off x="819150" y="1069725"/>
            <a:ext cx="7505700" cy="385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Problem lays on:</a:t>
            </a:r>
            <a:endParaRPr sz="1800"/>
          </a:p>
          <a:p>
            <a:pPr indent="0" lvl="0" marL="457200" rtl="0" algn="l">
              <a:spcBef>
                <a:spcPts val="1600"/>
              </a:spcBef>
              <a:spcAft>
                <a:spcPts val="0"/>
              </a:spcAft>
              <a:buNone/>
            </a:pPr>
            <a:r>
              <a:rPr lang="zh-CN" sz="1800"/>
              <a:t>The definition of searching movies is ambiguous. It seems like watchers can search every movie in the database rather than those in a specific movie list. </a:t>
            </a:r>
            <a:endParaRPr sz="1800"/>
          </a:p>
          <a:p>
            <a:pPr indent="-342900" lvl="0" marL="457200" rtl="0" algn="l">
              <a:spcBef>
                <a:spcPts val="1600"/>
              </a:spcBef>
              <a:spcAft>
                <a:spcPts val="0"/>
              </a:spcAft>
              <a:buSzPts val="1800"/>
              <a:buChar char="❏"/>
            </a:pPr>
            <a:r>
              <a:rPr lang="zh-CN" sz="1800"/>
              <a:t>Why it is essential:</a:t>
            </a:r>
            <a:endParaRPr sz="1800"/>
          </a:p>
          <a:p>
            <a:pPr indent="0" lvl="0" marL="457200" rtl="0" algn="l">
              <a:spcBef>
                <a:spcPts val="1600"/>
              </a:spcBef>
              <a:spcAft>
                <a:spcPts val="0"/>
              </a:spcAft>
              <a:buNone/>
            </a:pPr>
            <a:r>
              <a:rPr lang="zh-CN" sz="1800"/>
              <a:t>It may leads confusion because actors should only be allowed to search among movie list.</a:t>
            </a:r>
            <a:endParaRPr sz="1800"/>
          </a:p>
          <a:p>
            <a:pPr indent="-342900" lvl="0" marL="457200" rtl="0" algn="l">
              <a:spcBef>
                <a:spcPts val="1600"/>
              </a:spcBef>
              <a:spcAft>
                <a:spcPts val="0"/>
              </a:spcAft>
              <a:buSzPts val="1800"/>
              <a:buChar char="❏"/>
            </a:pPr>
            <a:r>
              <a:rPr lang="zh-CN" sz="1800"/>
              <a:t>How to modify:</a:t>
            </a:r>
            <a:endParaRPr sz="1800"/>
          </a:p>
          <a:p>
            <a:pPr indent="0" lvl="0" marL="457200" rtl="0" algn="l">
              <a:spcBef>
                <a:spcPts val="1600"/>
              </a:spcBef>
              <a:spcAft>
                <a:spcPts val="0"/>
              </a:spcAft>
              <a:buNone/>
            </a:pPr>
            <a:r>
              <a:rPr lang="zh-CN" sz="1800"/>
              <a:t> Change the expression.</a:t>
            </a:r>
            <a:endParaRPr sz="1800"/>
          </a:p>
          <a:p>
            <a:pPr indent="0" lvl="0" marL="457200" rtl="0" algn="l">
              <a:spcBef>
                <a:spcPts val="1600"/>
              </a:spcBef>
              <a:spcAft>
                <a:spcPts val="0"/>
              </a:spcAft>
              <a:buNone/>
            </a:pPr>
            <a:r>
              <a:t/>
            </a:r>
            <a:endParaRPr sz="1800"/>
          </a:p>
          <a:p>
            <a:pPr indent="0" lvl="0" marL="457200" rtl="0" algn="l">
              <a:spcBef>
                <a:spcPts val="1600"/>
              </a:spcBef>
              <a:spcAft>
                <a:spcPts val="1600"/>
              </a:spcAft>
              <a:buNone/>
            </a:pPr>
            <a:r>
              <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pic>
        <p:nvPicPr>
          <p:cNvPr id="211" name="Google Shape;211;p27"/>
          <p:cNvPicPr preferRelativeResize="0"/>
          <p:nvPr/>
        </p:nvPicPr>
        <p:blipFill>
          <a:blip r:embed="rId3">
            <a:alphaModFix/>
          </a:blip>
          <a:stretch>
            <a:fillRect/>
          </a:stretch>
        </p:blipFill>
        <p:spPr>
          <a:xfrm>
            <a:off x="1101238" y="239750"/>
            <a:ext cx="6941525" cy="4664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28"/>
          <p:cNvSpPr txBox="1"/>
          <p:nvPr>
            <p:ph type="title"/>
          </p:nvPr>
        </p:nvSpPr>
        <p:spPr>
          <a:xfrm>
            <a:off x="819150" y="4285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USR16/17: Watch Trailer/Read Review </a:t>
            </a:r>
            <a:endParaRPr/>
          </a:p>
        </p:txBody>
      </p:sp>
      <p:sp>
        <p:nvSpPr>
          <p:cNvPr id="217" name="Google Shape;217;p28"/>
          <p:cNvSpPr txBox="1"/>
          <p:nvPr>
            <p:ph idx="1" type="body"/>
          </p:nvPr>
        </p:nvSpPr>
        <p:spPr>
          <a:xfrm>
            <a:off x="819150" y="1069725"/>
            <a:ext cx="7505700" cy="385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Problem lays on:</a:t>
            </a:r>
            <a:endParaRPr sz="1800"/>
          </a:p>
          <a:p>
            <a:pPr indent="0" lvl="0" marL="457200" rtl="0" algn="l">
              <a:spcBef>
                <a:spcPts val="1600"/>
              </a:spcBef>
              <a:spcAft>
                <a:spcPts val="0"/>
              </a:spcAft>
              <a:buNone/>
            </a:pPr>
            <a:r>
              <a:rPr lang="zh-CN" sz="1800"/>
              <a:t>The step one of these two cases is searching movies, which should belongs to previous use case. </a:t>
            </a:r>
            <a:endParaRPr sz="1800"/>
          </a:p>
          <a:p>
            <a:pPr indent="-342900" lvl="0" marL="457200" rtl="0" algn="l">
              <a:spcBef>
                <a:spcPts val="1600"/>
              </a:spcBef>
              <a:spcAft>
                <a:spcPts val="0"/>
              </a:spcAft>
              <a:buSzPts val="1800"/>
              <a:buChar char="❏"/>
            </a:pPr>
            <a:r>
              <a:rPr lang="zh-CN" sz="1800"/>
              <a:t>Why it is essential:</a:t>
            </a:r>
            <a:endParaRPr sz="1800"/>
          </a:p>
          <a:p>
            <a:pPr indent="0" lvl="0" marL="457200" rtl="0" algn="l">
              <a:spcBef>
                <a:spcPts val="1600"/>
              </a:spcBef>
              <a:spcAft>
                <a:spcPts val="0"/>
              </a:spcAft>
              <a:buNone/>
            </a:pPr>
            <a:r>
              <a:rPr lang="zh-CN" sz="1800"/>
              <a:t>Steps and pre-conditions are different.</a:t>
            </a:r>
            <a:endParaRPr sz="1800"/>
          </a:p>
          <a:p>
            <a:pPr indent="-342900" lvl="0" marL="457200" rtl="0" algn="l">
              <a:spcBef>
                <a:spcPts val="1600"/>
              </a:spcBef>
              <a:spcAft>
                <a:spcPts val="0"/>
              </a:spcAft>
              <a:buSzPts val="1800"/>
              <a:buChar char="❏"/>
            </a:pPr>
            <a:r>
              <a:rPr lang="zh-CN" sz="1800"/>
              <a:t>How to modify:</a:t>
            </a:r>
            <a:endParaRPr sz="1800"/>
          </a:p>
          <a:p>
            <a:pPr indent="0" lvl="0" marL="457200" rtl="0" algn="l">
              <a:spcBef>
                <a:spcPts val="1600"/>
              </a:spcBef>
              <a:spcAft>
                <a:spcPts val="0"/>
              </a:spcAft>
              <a:buNone/>
            </a:pPr>
            <a:r>
              <a:rPr lang="zh-CN" sz="1800"/>
              <a:t> Move “actors have searched the specific movie” to the preconditions of this use case.</a:t>
            </a:r>
            <a:endParaRPr sz="1800"/>
          </a:p>
          <a:p>
            <a:pPr indent="0" lvl="0" marL="457200" rtl="0" algn="l">
              <a:spcBef>
                <a:spcPts val="1600"/>
              </a:spcBef>
              <a:spcAft>
                <a:spcPts val="0"/>
              </a:spcAft>
              <a:buNone/>
            </a:pPr>
            <a:r>
              <a:t/>
            </a:r>
            <a:endParaRPr sz="1800"/>
          </a:p>
          <a:p>
            <a:pPr indent="0" lvl="0" marL="457200" rtl="0" algn="l">
              <a:spcBef>
                <a:spcPts val="1600"/>
              </a:spcBef>
              <a:spcAft>
                <a:spcPts val="0"/>
              </a:spcAft>
              <a:buNone/>
            </a:pPr>
            <a:r>
              <a:t/>
            </a:r>
            <a:endParaRPr sz="1800"/>
          </a:p>
          <a:p>
            <a:pPr indent="0" lvl="0" marL="457200" rtl="0" algn="l">
              <a:spcBef>
                <a:spcPts val="1600"/>
              </a:spcBef>
              <a:spcAft>
                <a:spcPts val="1600"/>
              </a:spcAft>
              <a:buNone/>
            </a:pPr>
            <a:r>
              <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pic>
        <p:nvPicPr>
          <p:cNvPr id="222" name="Google Shape;222;p29"/>
          <p:cNvPicPr preferRelativeResize="0"/>
          <p:nvPr/>
        </p:nvPicPr>
        <p:blipFill>
          <a:blip r:embed="rId3">
            <a:alphaModFix/>
          </a:blip>
          <a:stretch>
            <a:fillRect/>
          </a:stretch>
        </p:blipFill>
        <p:spPr>
          <a:xfrm>
            <a:off x="1169350" y="265200"/>
            <a:ext cx="6586901" cy="46131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30"/>
          <p:cNvSpPr txBox="1"/>
          <p:nvPr>
            <p:ph type="title"/>
          </p:nvPr>
        </p:nvSpPr>
        <p:spPr>
          <a:xfrm>
            <a:off x="819150" y="4285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USR18： </a:t>
            </a:r>
            <a:r>
              <a:rPr lang="zh-CN"/>
              <a:t>Vote Event</a:t>
            </a:r>
            <a:endParaRPr/>
          </a:p>
        </p:txBody>
      </p:sp>
      <p:sp>
        <p:nvSpPr>
          <p:cNvPr id="228" name="Google Shape;228;p30"/>
          <p:cNvSpPr txBox="1"/>
          <p:nvPr>
            <p:ph idx="1" type="body"/>
          </p:nvPr>
        </p:nvSpPr>
        <p:spPr>
          <a:xfrm>
            <a:off x="819150" y="1069725"/>
            <a:ext cx="7505700" cy="385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Problem lays on:</a:t>
            </a:r>
            <a:endParaRPr sz="1800"/>
          </a:p>
          <a:p>
            <a:pPr indent="0" lvl="0" marL="457200" rtl="0" algn="l">
              <a:spcBef>
                <a:spcPts val="1600"/>
              </a:spcBef>
              <a:spcAft>
                <a:spcPts val="0"/>
              </a:spcAft>
              <a:buNone/>
            </a:pPr>
            <a:r>
              <a:rPr lang="zh-CN" sz="1800"/>
              <a:t>The </a:t>
            </a:r>
            <a:r>
              <a:rPr lang="zh-CN" sz="1800"/>
              <a:t>precondition</a:t>
            </a:r>
            <a:r>
              <a:rPr lang="zh-CN" sz="1800"/>
              <a:t> of USR18 is that actors received notification about the voting event, however, there is no use case specification mentions notifications have been sent.</a:t>
            </a:r>
            <a:endParaRPr sz="1800"/>
          </a:p>
          <a:p>
            <a:pPr indent="-342900" lvl="0" marL="457200" rtl="0" algn="l">
              <a:spcBef>
                <a:spcPts val="1600"/>
              </a:spcBef>
              <a:spcAft>
                <a:spcPts val="0"/>
              </a:spcAft>
              <a:buSzPts val="1800"/>
              <a:buChar char="❏"/>
            </a:pPr>
            <a:r>
              <a:rPr lang="zh-CN" sz="1800"/>
              <a:t>Why it is essential:</a:t>
            </a:r>
            <a:endParaRPr sz="1800"/>
          </a:p>
          <a:p>
            <a:pPr indent="0" lvl="0" marL="457200" rtl="0" algn="l">
              <a:spcBef>
                <a:spcPts val="1600"/>
              </a:spcBef>
              <a:spcAft>
                <a:spcPts val="0"/>
              </a:spcAft>
              <a:buNone/>
            </a:pPr>
            <a:r>
              <a:rPr lang="zh-CN" sz="1800"/>
              <a:t>To achieve consistency.</a:t>
            </a:r>
            <a:endParaRPr sz="1800"/>
          </a:p>
          <a:p>
            <a:pPr indent="-342900" lvl="0" marL="457200" rtl="0" algn="l">
              <a:spcBef>
                <a:spcPts val="1600"/>
              </a:spcBef>
              <a:spcAft>
                <a:spcPts val="0"/>
              </a:spcAft>
              <a:buSzPts val="1800"/>
              <a:buChar char="❏"/>
            </a:pPr>
            <a:r>
              <a:rPr lang="zh-CN" sz="1800"/>
              <a:t>How to modify:</a:t>
            </a:r>
            <a:endParaRPr sz="1800"/>
          </a:p>
          <a:p>
            <a:pPr indent="0" lvl="0" marL="457200" rtl="0" algn="l">
              <a:spcBef>
                <a:spcPts val="1600"/>
              </a:spcBef>
              <a:spcAft>
                <a:spcPts val="0"/>
              </a:spcAft>
              <a:buNone/>
            </a:pPr>
            <a:r>
              <a:rPr lang="zh-CN" sz="1800"/>
              <a:t>Add the function of sending notification to a suitable use case.</a:t>
            </a:r>
            <a:endParaRPr sz="1800"/>
          </a:p>
          <a:p>
            <a:pPr indent="0" lvl="0" marL="457200" rtl="0" algn="l">
              <a:spcBef>
                <a:spcPts val="1600"/>
              </a:spcBef>
              <a:spcAft>
                <a:spcPts val="0"/>
              </a:spcAft>
              <a:buNone/>
            </a:pPr>
            <a:r>
              <a:t/>
            </a:r>
            <a:endParaRPr sz="1800"/>
          </a:p>
          <a:p>
            <a:pPr indent="0" lvl="0" marL="457200" rtl="0" algn="l">
              <a:spcBef>
                <a:spcPts val="1600"/>
              </a:spcBef>
              <a:spcAft>
                <a:spcPts val="0"/>
              </a:spcAft>
              <a:buNone/>
            </a:pPr>
            <a:r>
              <a:t/>
            </a:r>
            <a:endParaRPr sz="1800"/>
          </a:p>
          <a:p>
            <a:pPr indent="0" lvl="0" marL="457200" rtl="0" algn="l">
              <a:spcBef>
                <a:spcPts val="1600"/>
              </a:spcBef>
              <a:spcAft>
                <a:spcPts val="1600"/>
              </a:spcAft>
              <a:buNone/>
            </a:pPr>
            <a:r>
              <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pic>
        <p:nvPicPr>
          <p:cNvPr id="233" name="Google Shape;233;p31"/>
          <p:cNvPicPr preferRelativeResize="0"/>
          <p:nvPr/>
        </p:nvPicPr>
        <p:blipFill>
          <a:blip r:embed="rId3">
            <a:alphaModFix/>
          </a:blip>
          <a:stretch>
            <a:fillRect/>
          </a:stretch>
        </p:blipFill>
        <p:spPr>
          <a:xfrm>
            <a:off x="1083150" y="210338"/>
            <a:ext cx="6708274" cy="4722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1236250" y="304500"/>
            <a:ext cx="5957700" cy="107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zh-CN"/>
              <a:t>Use case diagram review</a:t>
            </a:r>
            <a:endParaRPr/>
          </a:p>
        </p:txBody>
      </p:sp>
      <p:sp>
        <p:nvSpPr>
          <p:cNvPr id="135" name="Google Shape;135;p14"/>
          <p:cNvSpPr txBox="1"/>
          <p:nvPr>
            <p:ph idx="4294967295" type="body"/>
          </p:nvPr>
        </p:nvSpPr>
        <p:spPr>
          <a:xfrm>
            <a:off x="234325" y="1067463"/>
            <a:ext cx="35748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CN" sz="1700"/>
              <a:t>    </a:t>
            </a:r>
            <a:r>
              <a:rPr b="1" lang="zh-CN" sz="1700"/>
              <a:t>Use case might not be a feature</a:t>
            </a:r>
            <a:endParaRPr b="1" sz="1700"/>
          </a:p>
          <a:p>
            <a:pPr indent="-336550" lvl="0" marL="457200" rtl="0" algn="l">
              <a:spcBef>
                <a:spcPts val="1600"/>
              </a:spcBef>
              <a:spcAft>
                <a:spcPts val="0"/>
              </a:spcAft>
              <a:buSzPts val="1700"/>
              <a:buChar char="❏"/>
            </a:pPr>
            <a:r>
              <a:rPr lang="zh-CN" sz="1700"/>
              <a:t>Use case diagram shouldn’t be another feature diagram. This is a general mistake during design process.</a:t>
            </a:r>
            <a:endParaRPr sz="1700"/>
          </a:p>
          <a:p>
            <a:pPr indent="-336550" lvl="0" marL="457200" rtl="0" algn="l">
              <a:spcBef>
                <a:spcPts val="0"/>
              </a:spcBef>
              <a:spcAft>
                <a:spcPts val="0"/>
              </a:spcAft>
              <a:buSzPts val="1700"/>
              <a:buChar char="❏"/>
            </a:pPr>
            <a:r>
              <a:rPr lang="zh-CN" sz="1700"/>
              <a:t>Feature is from a developer’s view, but use case is from a user’s view.</a:t>
            </a:r>
            <a:endParaRPr sz="1700"/>
          </a:p>
          <a:p>
            <a:pPr indent="-336550" lvl="0" marL="457200" rtl="0" algn="l">
              <a:spcBef>
                <a:spcPts val="0"/>
              </a:spcBef>
              <a:spcAft>
                <a:spcPts val="0"/>
              </a:spcAft>
              <a:buSzPts val="1700"/>
              <a:buChar char="❏"/>
            </a:pPr>
            <a:r>
              <a:rPr lang="zh-CN" sz="1700"/>
              <a:t>So the point of the diagram is seeing problems from view of the users.</a:t>
            </a:r>
            <a:endParaRPr sz="1700"/>
          </a:p>
        </p:txBody>
      </p:sp>
      <p:pic>
        <p:nvPicPr>
          <p:cNvPr id="136" name="Google Shape;136;p14"/>
          <p:cNvPicPr preferRelativeResize="0"/>
          <p:nvPr/>
        </p:nvPicPr>
        <p:blipFill>
          <a:blip r:embed="rId3">
            <a:alphaModFix/>
          </a:blip>
          <a:stretch>
            <a:fillRect/>
          </a:stretch>
        </p:blipFill>
        <p:spPr>
          <a:xfrm>
            <a:off x="3809125" y="1377900"/>
            <a:ext cx="5105450" cy="30655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32"/>
          <p:cNvSpPr txBox="1"/>
          <p:nvPr>
            <p:ph type="title"/>
          </p:nvPr>
        </p:nvSpPr>
        <p:spPr>
          <a:xfrm>
            <a:off x="819150" y="4285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USR19： Modify Vote</a:t>
            </a:r>
            <a:endParaRPr/>
          </a:p>
        </p:txBody>
      </p:sp>
      <p:sp>
        <p:nvSpPr>
          <p:cNvPr id="239" name="Google Shape;239;p32"/>
          <p:cNvSpPr txBox="1"/>
          <p:nvPr>
            <p:ph idx="1" type="body"/>
          </p:nvPr>
        </p:nvSpPr>
        <p:spPr>
          <a:xfrm>
            <a:off x="819150" y="1069725"/>
            <a:ext cx="7505700" cy="385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Problem lays on:</a:t>
            </a:r>
            <a:endParaRPr sz="1800"/>
          </a:p>
          <a:p>
            <a:pPr indent="0" lvl="0" marL="457200" rtl="0" algn="l">
              <a:spcBef>
                <a:spcPts val="1600"/>
              </a:spcBef>
              <a:spcAft>
                <a:spcPts val="0"/>
              </a:spcAft>
              <a:buNone/>
            </a:pPr>
            <a:r>
              <a:rPr lang="zh-CN" sz="1800"/>
              <a:t>Because there is already existed “vote event”, only “cancel vote” is needed to do the modification. From other perspective, “modify event” contains “vote event”, “cancel vote” and revote.</a:t>
            </a:r>
            <a:endParaRPr sz="1800"/>
          </a:p>
          <a:p>
            <a:pPr indent="-342900" lvl="0" marL="457200" rtl="0" algn="l">
              <a:spcBef>
                <a:spcPts val="1600"/>
              </a:spcBef>
              <a:spcAft>
                <a:spcPts val="0"/>
              </a:spcAft>
              <a:buSzPts val="1800"/>
              <a:buChar char="❏"/>
            </a:pPr>
            <a:r>
              <a:rPr lang="zh-CN" sz="1800"/>
              <a:t>Why it is essential:</a:t>
            </a:r>
            <a:endParaRPr sz="1800"/>
          </a:p>
          <a:p>
            <a:pPr indent="0" lvl="0" marL="457200" rtl="0" algn="l">
              <a:spcBef>
                <a:spcPts val="1600"/>
              </a:spcBef>
              <a:spcAft>
                <a:spcPts val="0"/>
              </a:spcAft>
              <a:buNone/>
            </a:pPr>
            <a:r>
              <a:rPr lang="zh-CN" sz="1800"/>
              <a:t>To satisfy the logic and reduce workload.</a:t>
            </a:r>
            <a:endParaRPr sz="1800"/>
          </a:p>
          <a:p>
            <a:pPr indent="-342900" lvl="0" marL="457200" rtl="0" algn="l">
              <a:spcBef>
                <a:spcPts val="1600"/>
              </a:spcBef>
              <a:spcAft>
                <a:spcPts val="0"/>
              </a:spcAft>
              <a:buSzPts val="1800"/>
              <a:buChar char="❏"/>
            </a:pPr>
            <a:r>
              <a:rPr lang="zh-CN" sz="1800"/>
              <a:t>How to modify:</a:t>
            </a:r>
            <a:endParaRPr sz="1800"/>
          </a:p>
          <a:p>
            <a:pPr indent="0" lvl="0" marL="457200" rtl="0" algn="l">
              <a:spcBef>
                <a:spcPts val="1600"/>
              </a:spcBef>
              <a:spcAft>
                <a:spcPts val="0"/>
              </a:spcAft>
              <a:buNone/>
            </a:pPr>
            <a:r>
              <a:rPr lang="zh-CN" sz="1800"/>
              <a:t>Change “modify vote” to “cancel vote” or add a function named “cancel vote”.</a:t>
            </a:r>
            <a:endParaRPr sz="1800"/>
          </a:p>
          <a:p>
            <a:pPr indent="0" lvl="0" marL="457200" rtl="0" algn="l">
              <a:spcBef>
                <a:spcPts val="1600"/>
              </a:spcBef>
              <a:spcAft>
                <a:spcPts val="0"/>
              </a:spcAft>
              <a:buNone/>
            </a:pPr>
            <a:r>
              <a:t/>
            </a:r>
            <a:endParaRPr sz="1800"/>
          </a:p>
          <a:p>
            <a:pPr indent="0" lvl="0" marL="457200" rtl="0" algn="l">
              <a:spcBef>
                <a:spcPts val="1600"/>
              </a:spcBef>
              <a:spcAft>
                <a:spcPts val="0"/>
              </a:spcAft>
              <a:buNone/>
            </a:pPr>
            <a:r>
              <a:t/>
            </a:r>
            <a:endParaRPr sz="1800"/>
          </a:p>
          <a:p>
            <a:pPr indent="0" lvl="0" marL="457200" rtl="0" algn="l">
              <a:spcBef>
                <a:spcPts val="1600"/>
              </a:spcBef>
              <a:spcAft>
                <a:spcPts val="1600"/>
              </a:spcAft>
              <a:buNone/>
            </a:pPr>
            <a:r>
              <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33"/>
          <p:cNvSpPr txBox="1"/>
          <p:nvPr>
            <p:ph type="title"/>
          </p:nvPr>
        </p:nvSpPr>
        <p:spPr>
          <a:xfrm>
            <a:off x="819150" y="4285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Nonfunctional Requirements</a:t>
            </a:r>
            <a:endParaRPr/>
          </a:p>
          <a:p>
            <a:pPr indent="0" lvl="0" marL="0" rtl="0" algn="l">
              <a:spcBef>
                <a:spcPts val="0"/>
              </a:spcBef>
              <a:spcAft>
                <a:spcPts val="0"/>
              </a:spcAft>
              <a:buNone/>
            </a:pPr>
            <a:r>
              <a:t/>
            </a:r>
            <a:endParaRPr/>
          </a:p>
        </p:txBody>
      </p:sp>
      <p:sp>
        <p:nvSpPr>
          <p:cNvPr id="245" name="Google Shape;245;p33"/>
          <p:cNvSpPr txBox="1"/>
          <p:nvPr>
            <p:ph idx="1" type="body"/>
          </p:nvPr>
        </p:nvSpPr>
        <p:spPr>
          <a:xfrm>
            <a:off x="819150" y="977725"/>
            <a:ext cx="7505700" cy="3858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zh-CN" sz="1600"/>
              <a:t>Problem lays on:</a:t>
            </a:r>
            <a:endParaRPr sz="1600"/>
          </a:p>
          <a:p>
            <a:pPr indent="0" lvl="0" marL="457200" rtl="0" algn="l">
              <a:spcBef>
                <a:spcPts val="1600"/>
              </a:spcBef>
              <a:spcAft>
                <a:spcPts val="0"/>
              </a:spcAft>
              <a:buNone/>
            </a:pPr>
            <a:r>
              <a:rPr lang="zh-CN" sz="1600"/>
              <a:t>Some nonfunctional requirements applicable to many use cases haven’t been extracted. For example, in USR01, USR02 and USR04. They all require that the password must meet the criterion.</a:t>
            </a:r>
            <a:endParaRPr sz="1600"/>
          </a:p>
          <a:p>
            <a:pPr indent="-330200" lvl="0" marL="457200" rtl="0" algn="l">
              <a:spcBef>
                <a:spcPts val="1600"/>
              </a:spcBef>
              <a:spcAft>
                <a:spcPts val="0"/>
              </a:spcAft>
              <a:buSzPts val="1600"/>
              <a:buChar char="❏"/>
            </a:pPr>
            <a:r>
              <a:rPr lang="zh-CN" sz="1600"/>
              <a:t>Why it is essential:</a:t>
            </a:r>
            <a:endParaRPr sz="1600"/>
          </a:p>
          <a:p>
            <a:pPr indent="0" lvl="0" marL="457200" rtl="0" algn="l">
              <a:spcBef>
                <a:spcPts val="1600"/>
              </a:spcBef>
              <a:spcAft>
                <a:spcPts val="0"/>
              </a:spcAft>
              <a:buNone/>
            </a:pPr>
            <a:r>
              <a:rPr lang="zh-CN" sz="1600"/>
              <a:t>If it is extracted, the maintenance of use case specification will be easier. If the condition changes, only one spot need to amend. </a:t>
            </a:r>
            <a:endParaRPr sz="1600"/>
          </a:p>
          <a:p>
            <a:pPr indent="-330200" lvl="0" marL="457200" rtl="0" algn="l">
              <a:spcBef>
                <a:spcPts val="1600"/>
              </a:spcBef>
              <a:spcAft>
                <a:spcPts val="0"/>
              </a:spcAft>
              <a:buSzPts val="1600"/>
              <a:buChar char="❏"/>
            </a:pPr>
            <a:r>
              <a:rPr lang="zh-CN" sz="1600"/>
              <a:t>How to modify:</a:t>
            </a:r>
            <a:endParaRPr sz="1600"/>
          </a:p>
          <a:p>
            <a:pPr indent="0" lvl="0" marL="457200" rtl="0" algn="l">
              <a:spcBef>
                <a:spcPts val="1600"/>
              </a:spcBef>
              <a:spcAft>
                <a:spcPts val="0"/>
              </a:spcAft>
              <a:buNone/>
            </a:pPr>
            <a:r>
              <a:rPr lang="zh-CN" sz="1600"/>
              <a:t> Capturing these kind of requirements in the Supporting Requirements Specification to simplify maintenance.</a:t>
            </a:r>
            <a:endParaRPr sz="1600"/>
          </a:p>
          <a:p>
            <a:pPr indent="0" lvl="0" marL="457200" rtl="0" algn="l">
              <a:spcBef>
                <a:spcPts val="1600"/>
              </a:spcBef>
              <a:spcAft>
                <a:spcPts val="0"/>
              </a:spcAft>
              <a:buNone/>
            </a:pPr>
            <a:r>
              <a:t/>
            </a:r>
            <a:endParaRPr sz="1600"/>
          </a:p>
          <a:p>
            <a:pPr indent="0" lvl="0" marL="457200" rtl="0" algn="l">
              <a:spcBef>
                <a:spcPts val="1600"/>
              </a:spcBef>
              <a:spcAft>
                <a:spcPts val="0"/>
              </a:spcAft>
              <a:buNone/>
            </a:pPr>
            <a:r>
              <a:t/>
            </a:r>
            <a:endParaRPr sz="1600"/>
          </a:p>
          <a:p>
            <a:pPr indent="0" lvl="0" marL="457200" rtl="0" algn="l">
              <a:spcBef>
                <a:spcPts val="1600"/>
              </a:spcBef>
              <a:spcAft>
                <a:spcPts val="1600"/>
              </a:spcAft>
              <a:buNone/>
            </a:pPr>
            <a:r>
              <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34"/>
          <p:cNvSpPr txBox="1"/>
          <p:nvPr>
            <p:ph type="title"/>
          </p:nvPr>
        </p:nvSpPr>
        <p:spPr>
          <a:xfrm>
            <a:off x="248700" y="1083025"/>
            <a:ext cx="4323300" cy="25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zh-CN"/>
              <a:t>C</a:t>
            </a:r>
            <a:r>
              <a:rPr lang="zh-CN"/>
              <a:t>lass Diagram</a:t>
            </a:r>
            <a:endParaRPr/>
          </a:p>
          <a:p>
            <a:pPr indent="0" lvl="0" marL="0" rtl="0" algn="ctr">
              <a:spcBef>
                <a:spcPts val="0"/>
              </a:spcBef>
              <a:spcAft>
                <a:spcPts val="0"/>
              </a:spcAft>
              <a:buNone/>
            </a:pPr>
            <a:r>
              <a:rPr lang="zh-CN"/>
              <a:t>Review</a:t>
            </a:r>
            <a:endParaRPr/>
          </a:p>
        </p:txBody>
      </p:sp>
      <p:pic>
        <p:nvPicPr>
          <p:cNvPr id="251" name="Google Shape;251;p34"/>
          <p:cNvPicPr preferRelativeResize="0"/>
          <p:nvPr/>
        </p:nvPicPr>
        <p:blipFill>
          <a:blip r:embed="rId3">
            <a:alphaModFix/>
          </a:blip>
          <a:stretch>
            <a:fillRect/>
          </a:stretch>
        </p:blipFill>
        <p:spPr>
          <a:xfrm>
            <a:off x="4255675" y="214625"/>
            <a:ext cx="4378850" cy="47142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35"/>
          <p:cNvSpPr txBox="1"/>
          <p:nvPr>
            <p:ph type="title"/>
          </p:nvPr>
        </p:nvSpPr>
        <p:spPr>
          <a:xfrm>
            <a:off x="819150" y="4755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Class Diagram-Valid and appropriate attributes</a:t>
            </a:r>
            <a:endParaRPr/>
          </a:p>
          <a:p>
            <a:pPr indent="0" lvl="0" marL="0" rtl="0" algn="l">
              <a:spcBef>
                <a:spcPts val="0"/>
              </a:spcBef>
              <a:spcAft>
                <a:spcPts val="0"/>
              </a:spcAft>
              <a:buNone/>
            </a:pPr>
            <a:r>
              <a:t/>
            </a:r>
            <a:endParaRPr/>
          </a:p>
        </p:txBody>
      </p:sp>
      <p:sp>
        <p:nvSpPr>
          <p:cNvPr id="257" name="Google Shape;257;p35"/>
          <p:cNvSpPr txBox="1"/>
          <p:nvPr>
            <p:ph idx="1" type="body"/>
          </p:nvPr>
        </p:nvSpPr>
        <p:spPr>
          <a:xfrm>
            <a:off x="819150" y="1583750"/>
            <a:ext cx="7505700" cy="28551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AutoNum type="arabicPeriod"/>
            </a:pPr>
            <a:r>
              <a:rPr lang="zh-CN" sz="1700"/>
              <a:t>A</a:t>
            </a:r>
            <a:r>
              <a:rPr lang="zh-CN" sz="1700"/>
              <a:t>ll attributes in classes didn’t identify whether they are public or private.</a:t>
            </a:r>
            <a:endParaRPr sz="1700"/>
          </a:p>
          <a:p>
            <a:pPr indent="0" lvl="0" marL="0" rtl="0" algn="l">
              <a:spcBef>
                <a:spcPts val="1600"/>
              </a:spcBef>
              <a:spcAft>
                <a:spcPts val="0"/>
              </a:spcAft>
              <a:buNone/>
            </a:pPr>
            <a:r>
              <a:t/>
            </a:r>
            <a:endParaRPr sz="1700"/>
          </a:p>
          <a:p>
            <a:pPr indent="0" lvl="0" marL="0" rtl="0" algn="l">
              <a:spcBef>
                <a:spcPts val="1600"/>
              </a:spcBef>
              <a:spcAft>
                <a:spcPts val="0"/>
              </a:spcAft>
              <a:buNone/>
            </a:pPr>
            <a:r>
              <a:t/>
            </a:r>
            <a:endParaRPr sz="1700"/>
          </a:p>
          <a:p>
            <a:pPr indent="0" lvl="0" marL="0" rtl="0" algn="l">
              <a:spcBef>
                <a:spcPts val="1600"/>
              </a:spcBef>
              <a:spcAft>
                <a:spcPts val="0"/>
              </a:spcAft>
              <a:buNone/>
            </a:pPr>
            <a:r>
              <a:t/>
            </a:r>
            <a:endParaRPr sz="1700"/>
          </a:p>
          <a:p>
            <a:pPr indent="-336550" lvl="0" marL="457200" rtl="0" algn="l">
              <a:spcBef>
                <a:spcPts val="1600"/>
              </a:spcBef>
              <a:spcAft>
                <a:spcPts val="0"/>
              </a:spcAft>
              <a:buSzPts val="1700"/>
              <a:buAutoNum type="arabicPeriod"/>
            </a:pPr>
            <a:r>
              <a:rPr lang="zh-CN" sz="1700"/>
              <a:t>Some data types have format error. </a:t>
            </a:r>
            <a:r>
              <a:rPr lang="zh-CN" sz="1700"/>
              <a:t>For example, d</a:t>
            </a:r>
            <a:r>
              <a:rPr lang="zh-CN" sz="1700"/>
              <a:t>ata type “Date” should start with a capital letter.</a:t>
            </a:r>
            <a:endParaRPr sz="1700"/>
          </a:p>
          <a:p>
            <a:pPr indent="0" lvl="0" marL="0" rtl="0" algn="l">
              <a:spcBef>
                <a:spcPts val="1600"/>
              </a:spcBef>
              <a:spcAft>
                <a:spcPts val="1600"/>
              </a:spcAft>
              <a:buNone/>
            </a:pPr>
            <a:r>
              <a:t/>
            </a:r>
            <a:endParaRPr sz="1700"/>
          </a:p>
        </p:txBody>
      </p:sp>
      <p:pic>
        <p:nvPicPr>
          <p:cNvPr id="258" name="Google Shape;258;p35"/>
          <p:cNvPicPr preferRelativeResize="0"/>
          <p:nvPr/>
        </p:nvPicPr>
        <p:blipFill>
          <a:blip r:embed="rId3">
            <a:alphaModFix/>
          </a:blip>
          <a:stretch>
            <a:fillRect/>
          </a:stretch>
        </p:blipFill>
        <p:spPr>
          <a:xfrm>
            <a:off x="1841425" y="2094399"/>
            <a:ext cx="4915425" cy="1522275"/>
          </a:xfrm>
          <a:prstGeom prst="rect">
            <a:avLst/>
          </a:prstGeom>
          <a:noFill/>
          <a:ln>
            <a:noFill/>
          </a:ln>
        </p:spPr>
      </p:pic>
      <p:cxnSp>
        <p:nvCxnSpPr>
          <p:cNvPr id="259" name="Google Shape;259;p35"/>
          <p:cNvCxnSpPr/>
          <p:nvPr/>
        </p:nvCxnSpPr>
        <p:spPr>
          <a:xfrm flipH="1">
            <a:off x="4817600" y="4632850"/>
            <a:ext cx="444300" cy="300"/>
          </a:xfrm>
          <a:prstGeom prst="straightConnector1">
            <a:avLst/>
          </a:prstGeom>
          <a:noFill/>
          <a:ln cap="flat" cmpd="sng" w="9525">
            <a:solidFill>
              <a:srgbClr val="FF0000"/>
            </a:solidFill>
            <a:prstDash val="solid"/>
            <a:round/>
            <a:headEnd len="med" w="med" type="none"/>
            <a:tailEnd len="med" w="med" type="triangle"/>
          </a:ln>
        </p:spPr>
      </p:cxnSp>
      <p:pic>
        <p:nvPicPr>
          <p:cNvPr id="260" name="Google Shape;260;p35"/>
          <p:cNvPicPr preferRelativeResize="0"/>
          <p:nvPr/>
        </p:nvPicPr>
        <p:blipFill>
          <a:blip r:embed="rId4">
            <a:alphaModFix/>
          </a:blip>
          <a:stretch>
            <a:fillRect/>
          </a:stretch>
        </p:blipFill>
        <p:spPr>
          <a:xfrm>
            <a:off x="3720100" y="4037250"/>
            <a:ext cx="1287100" cy="8856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36"/>
          <p:cNvSpPr txBox="1"/>
          <p:nvPr>
            <p:ph type="title"/>
          </p:nvPr>
        </p:nvSpPr>
        <p:spPr>
          <a:xfrm>
            <a:off x="819150" y="4755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Class Diagram-Valid and appropriate member methods</a:t>
            </a:r>
            <a:endParaRPr/>
          </a:p>
          <a:p>
            <a:pPr indent="0" lvl="0" marL="0" rtl="0" algn="l">
              <a:spcBef>
                <a:spcPts val="0"/>
              </a:spcBef>
              <a:spcAft>
                <a:spcPts val="0"/>
              </a:spcAft>
              <a:buNone/>
            </a:pPr>
            <a:r>
              <a:t/>
            </a:r>
            <a:endParaRPr/>
          </a:p>
        </p:txBody>
      </p:sp>
      <p:sp>
        <p:nvSpPr>
          <p:cNvPr id="266" name="Google Shape;266;p36"/>
          <p:cNvSpPr txBox="1"/>
          <p:nvPr>
            <p:ph idx="1" type="body"/>
          </p:nvPr>
        </p:nvSpPr>
        <p:spPr>
          <a:xfrm>
            <a:off x="819150" y="1583750"/>
            <a:ext cx="7505700" cy="33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700"/>
              <a:t>3. </a:t>
            </a:r>
            <a:r>
              <a:rPr lang="zh-CN" sz="1700"/>
              <a:t>Class Vote, Class Group, Class Movie and Class Server didn’t provide member methods.</a:t>
            </a:r>
            <a:endParaRPr sz="1700"/>
          </a:p>
          <a:p>
            <a:pPr indent="0" lvl="0" marL="0" rtl="0" algn="l">
              <a:spcBef>
                <a:spcPts val="1600"/>
              </a:spcBef>
              <a:spcAft>
                <a:spcPts val="0"/>
              </a:spcAft>
              <a:buNone/>
            </a:pPr>
            <a:r>
              <a:t/>
            </a:r>
            <a:endParaRPr sz="1700"/>
          </a:p>
          <a:p>
            <a:pPr indent="0" lvl="0" marL="0" rtl="0" algn="l">
              <a:spcBef>
                <a:spcPts val="1600"/>
              </a:spcBef>
              <a:spcAft>
                <a:spcPts val="0"/>
              </a:spcAft>
              <a:buNone/>
            </a:pPr>
            <a:r>
              <a:t/>
            </a:r>
            <a:endParaRPr sz="1700"/>
          </a:p>
          <a:p>
            <a:pPr indent="0" lvl="0" marL="0" rtl="0" algn="l">
              <a:spcBef>
                <a:spcPts val="1600"/>
              </a:spcBef>
              <a:spcAft>
                <a:spcPts val="0"/>
              </a:spcAft>
              <a:buNone/>
            </a:pPr>
            <a:r>
              <a:rPr lang="zh-CN" sz="1700"/>
              <a:t>4. The return values of </a:t>
            </a:r>
            <a:r>
              <a:rPr lang="zh-CN" sz="1700"/>
              <a:t>many </a:t>
            </a:r>
            <a:r>
              <a:rPr lang="zh-CN" sz="1700"/>
              <a:t>methods are void but should be boolean. </a:t>
            </a:r>
            <a:endParaRPr sz="1700"/>
          </a:p>
          <a:p>
            <a:pPr indent="0" lvl="0" marL="0" rtl="0" algn="l">
              <a:spcBef>
                <a:spcPts val="1600"/>
              </a:spcBef>
              <a:spcAft>
                <a:spcPts val="0"/>
              </a:spcAft>
              <a:buNone/>
            </a:pPr>
            <a:r>
              <a:rPr lang="zh-CN" sz="1700"/>
              <a:t>For example, method </a:t>
            </a:r>
            <a:r>
              <a:rPr b="1" lang="zh-CN" sz="1700"/>
              <a:t>deleteGroup(groupname): void</a:t>
            </a:r>
            <a:r>
              <a:rPr lang="zh-CN" sz="1700"/>
              <a:t> in Class </a:t>
            </a:r>
            <a:r>
              <a:rPr b="1" lang="zh-CN" sz="1700"/>
              <a:t>Moderator</a:t>
            </a:r>
            <a:r>
              <a:rPr lang="zh-CN" sz="1700"/>
              <a:t>.</a:t>
            </a:r>
            <a:endParaRPr sz="1700"/>
          </a:p>
          <a:p>
            <a:pPr indent="0" lvl="0" marL="0" rtl="0" algn="l">
              <a:spcBef>
                <a:spcPts val="1600"/>
              </a:spcBef>
              <a:spcAft>
                <a:spcPts val="1600"/>
              </a:spcAft>
              <a:buNone/>
            </a:pPr>
            <a:r>
              <a:t/>
            </a:r>
            <a:endParaRPr sz="1700"/>
          </a:p>
        </p:txBody>
      </p:sp>
      <p:pic>
        <p:nvPicPr>
          <p:cNvPr id="267" name="Google Shape;267;p36"/>
          <p:cNvPicPr preferRelativeResize="0"/>
          <p:nvPr/>
        </p:nvPicPr>
        <p:blipFill>
          <a:blip r:embed="rId3">
            <a:alphaModFix/>
          </a:blip>
          <a:stretch>
            <a:fillRect/>
          </a:stretch>
        </p:blipFill>
        <p:spPr>
          <a:xfrm>
            <a:off x="1200475" y="2249538"/>
            <a:ext cx="6477950" cy="11927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37"/>
          <p:cNvSpPr txBox="1"/>
          <p:nvPr>
            <p:ph type="title"/>
          </p:nvPr>
        </p:nvSpPr>
        <p:spPr>
          <a:xfrm>
            <a:off x="819150" y="4755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Class Diagram-Valid and appropriate member methods</a:t>
            </a:r>
            <a:endParaRPr/>
          </a:p>
          <a:p>
            <a:pPr indent="0" lvl="0" marL="0" rtl="0" algn="l">
              <a:spcBef>
                <a:spcPts val="0"/>
              </a:spcBef>
              <a:spcAft>
                <a:spcPts val="0"/>
              </a:spcAft>
              <a:buNone/>
            </a:pPr>
            <a:r>
              <a:t/>
            </a:r>
            <a:endParaRPr/>
          </a:p>
        </p:txBody>
      </p:sp>
      <p:sp>
        <p:nvSpPr>
          <p:cNvPr id="273" name="Google Shape;273;p37"/>
          <p:cNvSpPr txBox="1"/>
          <p:nvPr>
            <p:ph idx="1" type="body"/>
          </p:nvPr>
        </p:nvSpPr>
        <p:spPr>
          <a:xfrm>
            <a:off x="819150" y="1570725"/>
            <a:ext cx="7505700" cy="28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700"/>
              <a:t>5</a:t>
            </a:r>
            <a:r>
              <a:rPr lang="zh-CN" sz="1700"/>
              <a:t>. S</a:t>
            </a:r>
            <a:r>
              <a:rPr lang="zh-CN" sz="1700"/>
              <a:t>ome member methods shouldn’t exist in irrelevant entity class, but should be involved in other relevant control class.</a:t>
            </a:r>
            <a:endParaRPr sz="1700"/>
          </a:p>
          <a:p>
            <a:pPr indent="0" lvl="0" marL="0" rtl="0" algn="l">
              <a:spcBef>
                <a:spcPts val="1600"/>
              </a:spcBef>
              <a:spcAft>
                <a:spcPts val="0"/>
              </a:spcAft>
              <a:buNone/>
            </a:pPr>
            <a:r>
              <a:rPr lang="zh-CN" sz="1700"/>
              <a:t>For example, the method ”createGroup()” shouldn’t involved in class Moderator but should exist in class GroupsController. In this situation class Moderator is an entity class but not an actor. </a:t>
            </a:r>
            <a:endParaRPr sz="1700"/>
          </a:p>
          <a:p>
            <a:pPr indent="0" lvl="0" marL="0" rtl="0" algn="l">
              <a:spcBef>
                <a:spcPts val="1600"/>
              </a:spcBef>
              <a:spcAft>
                <a:spcPts val="0"/>
              </a:spcAft>
              <a:buNone/>
            </a:pPr>
            <a:r>
              <a:t/>
            </a:r>
            <a:endParaRPr sz="1700"/>
          </a:p>
          <a:p>
            <a:pPr indent="0" lvl="0" marL="0" rtl="0" algn="l">
              <a:spcBef>
                <a:spcPts val="1600"/>
              </a:spcBef>
              <a:spcAft>
                <a:spcPts val="1600"/>
              </a:spcAft>
              <a:buNone/>
            </a:pPr>
            <a:r>
              <a:t/>
            </a:r>
            <a:endParaRPr sz="1700"/>
          </a:p>
        </p:txBody>
      </p:sp>
      <p:pic>
        <p:nvPicPr>
          <p:cNvPr id="274" name="Google Shape;274;p37"/>
          <p:cNvPicPr preferRelativeResize="0"/>
          <p:nvPr/>
        </p:nvPicPr>
        <p:blipFill>
          <a:blip r:embed="rId3">
            <a:alphaModFix/>
          </a:blip>
          <a:stretch>
            <a:fillRect/>
          </a:stretch>
        </p:blipFill>
        <p:spPr>
          <a:xfrm>
            <a:off x="2113351" y="3349076"/>
            <a:ext cx="4917300" cy="1522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8"/>
          <p:cNvSpPr txBox="1"/>
          <p:nvPr>
            <p:ph type="title"/>
          </p:nvPr>
        </p:nvSpPr>
        <p:spPr>
          <a:xfrm>
            <a:off x="819150" y="4755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Class Diagram-Overall evaluation</a:t>
            </a:r>
            <a:endParaRPr/>
          </a:p>
          <a:p>
            <a:pPr indent="0" lvl="0" marL="0" rtl="0" algn="l">
              <a:spcBef>
                <a:spcPts val="0"/>
              </a:spcBef>
              <a:spcAft>
                <a:spcPts val="0"/>
              </a:spcAft>
              <a:buNone/>
            </a:pPr>
            <a:r>
              <a:t/>
            </a:r>
            <a:endParaRPr/>
          </a:p>
        </p:txBody>
      </p:sp>
      <p:sp>
        <p:nvSpPr>
          <p:cNvPr id="280" name="Google Shape;280;p38"/>
          <p:cNvSpPr txBox="1"/>
          <p:nvPr>
            <p:ph idx="1" type="body"/>
          </p:nvPr>
        </p:nvSpPr>
        <p:spPr>
          <a:xfrm>
            <a:off x="885850" y="1309525"/>
            <a:ext cx="3304800" cy="28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800"/>
              <a:t>6</a:t>
            </a:r>
            <a:r>
              <a:rPr lang="zh-CN" sz="1800"/>
              <a:t>. Classes in package entity and package control didn’t provide necessary information just like member methods to support sequence diagrams.</a:t>
            </a:r>
            <a:endParaRPr sz="1800"/>
          </a:p>
          <a:p>
            <a:pPr indent="0" lvl="0" marL="0" rtl="0" algn="l">
              <a:spcBef>
                <a:spcPts val="1600"/>
              </a:spcBef>
              <a:spcAft>
                <a:spcPts val="1600"/>
              </a:spcAft>
              <a:buNone/>
            </a:pPr>
            <a:r>
              <a:rPr lang="zh-CN" sz="1800"/>
              <a:t>Methods in sequence diagram didn’t match with the methods in class diagram.</a:t>
            </a:r>
            <a:endParaRPr sz="1800"/>
          </a:p>
        </p:txBody>
      </p:sp>
      <p:pic>
        <p:nvPicPr>
          <p:cNvPr id="281" name="Google Shape;281;p38"/>
          <p:cNvPicPr preferRelativeResize="0"/>
          <p:nvPr/>
        </p:nvPicPr>
        <p:blipFill>
          <a:blip r:embed="rId3">
            <a:alphaModFix/>
          </a:blip>
          <a:stretch>
            <a:fillRect/>
          </a:stretch>
        </p:blipFill>
        <p:spPr>
          <a:xfrm>
            <a:off x="4433475" y="1090313"/>
            <a:ext cx="4059974" cy="38419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39"/>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zh-CN"/>
              <a:t>Sequence diagram review</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40"/>
          <p:cNvSpPr txBox="1"/>
          <p:nvPr>
            <p:ph type="title"/>
          </p:nvPr>
        </p:nvSpPr>
        <p:spPr>
          <a:xfrm>
            <a:off x="819150" y="5948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Sequence Diagram R</a:t>
            </a:r>
            <a:r>
              <a:rPr lang="zh-CN"/>
              <a:t>eview - 1</a:t>
            </a:r>
            <a:endParaRPr/>
          </a:p>
        </p:txBody>
      </p:sp>
      <p:sp>
        <p:nvSpPr>
          <p:cNvPr id="292" name="Google Shape;292;p40"/>
          <p:cNvSpPr txBox="1"/>
          <p:nvPr>
            <p:ph idx="1" type="body"/>
          </p:nvPr>
        </p:nvSpPr>
        <p:spPr>
          <a:xfrm>
            <a:off x="1014800" y="1401900"/>
            <a:ext cx="29175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CN" sz="1800"/>
              <a:t>All </a:t>
            </a:r>
            <a:r>
              <a:rPr lang="zh-CN" sz="1800"/>
              <a:t>controllers </a:t>
            </a:r>
            <a:r>
              <a:rPr lang="zh-CN" sz="1800"/>
              <a:t>only show the life cycles without the method name.</a:t>
            </a:r>
            <a:endParaRPr sz="1800"/>
          </a:p>
        </p:txBody>
      </p:sp>
      <p:pic>
        <p:nvPicPr>
          <p:cNvPr id="293" name="Google Shape;293;p40"/>
          <p:cNvPicPr preferRelativeResize="0"/>
          <p:nvPr/>
        </p:nvPicPr>
        <p:blipFill>
          <a:blip r:embed="rId3">
            <a:alphaModFix/>
          </a:blip>
          <a:stretch>
            <a:fillRect/>
          </a:stretch>
        </p:blipFill>
        <p:spPr>
          <a:xfrm>
            <a:off x="4984000" y="1270425"/>
            <a:ext cx="3570373" cy="2153698"/>
          </a:xfrm>
          <a:prstGeom prst="rect">
            <a:avLst/>
          </a:prstGeom>
          <a:noFill/>
          <a:ln>
            <a:noFill/>
          </a:ln>
        </p:spPr>
      </p:pic>
      <p:pic>
        <p:nvPicPr>
          <p:cNvPr id="294" name="Google Shape;294;p40"/>
          <p:cNvPicPr preferRelativeResize="0"/>
          <p:nvPr/>
        </p:nvPicPr>
        <p:blipFill>
          <a:blip r:embed="rId4">
            <a:alphaModFix/>
          </a:blip>
          <a:stretch>
            <a:fillRect/>
          </a:stretch>
        </p:blipFill>
        <p:spPr>
          <a:xfrm>
            <a:off x="729498" y="2601000"/>
            <a:ext cx="4306350" cy="18149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41"/>
          <p:cNvSpPr txBox="1"/>
          <p:nvPr>
            <p:ph type="title"/>
          </p:nvPr>
        </p:nvSpPr>
        <p:spPr>
          <a:xfrm>
            <a:off x="819150" y="5948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Sequence Diagram Review - 2</a:t>
            </a:r>
            <a:endParaRPr/>
          </a:p>
        </p:txBody>
      </p:sp>
      <p:sp>
        <p:nvSpPr>
          <p:cNvPr id="300" name="Google Shape;300;p41"/>
          <p:cNvSpPr txBox="1"/>
          <p:nvPr>
            <p:ph idx="1" type="body"/>
          </p:nvPr>
        </p:nvSpPr>
        <p:spPr>
          <a:xfrm>
            <a:off x="978875" y="1549475"/>
            <a:ext cx="29175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CN" sz="1800"/>
              <a:t>Some Pages are not included in the View package.</a:t>
            </a:r>
            <a:endParaRPr sz="1800"/>
          </a:p>
        </p:txBody>
      </p:sp>
      <p:pic>
        <p:nvPicPr>
          <p:cNvPr id="301" name="Google Shape;301;p41"/>
          <p:cNvPicPr preferRelativeResize="0"/>
          <p:nvPr/>
        </p:nvPicPr>
        <p:blipFill>
          <a:blip r:embed="rId3">
            <a:alphaModFix/>
          </a:blip>
          <a:stretch>
            <a:fillRect/>
          </a:stretch>
        </p:blipFill>
        <p:spPr>
          <a:xfrm>
            <a:off x="493150" y="2862600"/>
            <a:ext cx="3997675" cy="1656875"/>
          </a:xfrm>
          <a:prstGeom prst="rect">
            <a:avLst/>
          </a:prstGeom>
          <a:noFill/>
          <a:ln>
            <a:noFill/>
          </a:ln>
        </p:spPr>
      </p:pic>
      <p:pic>
        <p:nvPicPr>
          <p:cNvPr id="302" name="Google Shape;302;p41"/>
          <p:cNvPicPr preferRelativeResize="0"/>
          <p:nvPr/>
        </p:nvPicPr>
        <p:blipFill>
          <a:blip r:embed="rId4">
            <a:alphaModFix/>
          </a:blip>
          <a:stretch>
            <a:fillRect/>
          </a:stretch>
        </p:blipFill>
        <p:spPr>
          <a:xfrm>
            <a:off x="4544225" y="1236525"/>
            <a:ext cx="3935721" cy="1850125"/>
          </a:xfrm>
          <a:prstGeom prst="rect">
            <a:avLst/>
          </a:prstGeom>
          <a:noFill/>
          <a:ln>
            <a:noFill/>
          </a:ln>
        </p:spPr>
      </p:pic>
      <p:cxnSp>
        <p:nvCxnSpPr>
          <p:cNvPr id="303" name="Google Shape;303;p41"/>
          <p:cNvCxnSpPr/>
          <p:nvPr/>
        </p:nvCxnSpPr>
        <p:spPr>
          <a:xfrm>
            <a:off x="8231550" y="793925"/>
            <a:ext cx="0" cy="4821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5"/>
          <p:cNvSpPr txBox="1"/>
          <p:nvPr>
            <p:ph type="title"/>
          </p:nvPr>
        </p:nvSpPr>
        <p:spPr>
          <a:xfrm>
            <a:off x="819150" y="6973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Use case diagram review</a:t>
            </a:r>
            <a:endParaRPr/>
          </a:p>
        </p:txBody>
      </p:sp>
      <p:sp>
        <p:nvSpPr>
          <p:cNvPr id="142" name="Google Shape;142;p15"/>
          <p:cNvSpPr txBox="1"/>
          <p:nvPr>
            <p:ph idx="1" type="body"/>
          </p:nvPr>
        </p:nvSpPr>
        <p:spPr>
          <a:xfrm>
            <a:off x="689750" y="1651900"/>
            <a:ext cx="3387600" cy="2707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Issue1: </a:t>
            </a:r>
            <a:endParaRPr sz="1800"/>
          </a:p>
          <a:p>
            <a:pPr indent="0" lvl="0" marL="457200" rtl="0" algn="l">
              <a:spcBef>
                <a:spcPts val="1600"/>
              </a:spcBef>
              <a:spcAft>
                <a:spcPts val="0"/>
              </a:spcAft>
              <a:buNone/>
            </a:pPr>
            <a:r>
              <a:rPr lang="zh-CN" sz="1800"/>
              <a:t>Use case 19:</a:t>
            </a:r>
            <a:endParaRPr sz="1800"/>
          </a:p>
          <a:p>
            <a:pPr indent="0" lvl="0" marL="457200" rtl="0" algn="l">
              <a:spcBef>
                <a:spcPts val="1600"/>
              </a:spcBef>
              <a:spcAft>
                <a:spcPts val="1600"/>
              </a:spcAft>
              <a:buNone/>
            </a:pPr>
            <a:r>
              <a:rPr lang="zh-CN" sz="1800"/>
              <a:t>“Watchers----- Modify Event” should be “Watchers-----Modify vote”. not corresponding to your specification.</a:t>
            </a:r>
            <a:endParaRPr sz="1800"/>
          </a:p>
        </p:txBody>
      </p:sp>
      <p:pic>
        <p:nvPicPr>
          <p:cNvPr id="143" name="Google Shape;143;p15"/>
          <p:cNvPicPr preferRelativeResize="0"/>
          <p:nvPr/>
        </p:nvPicPr>
        <p:blipFill>
          <a:blip r:embed="rId3">
            <a:alphaModFix/>
          </a:blip>
          <a:stretch>
            <a:fillRect/>
          </a:stretch>
        </p:blipFill>
        <p:spPr>
          <a:xfrm>
            <a:off x="4150050" y="1590525"/>
            <a:ext cx="4713976" cy="2830526"/>
          </a:xfrm>
          <a:prstGeom prst="rect">
            <a:avLst/>
          </a:prstGeom>
          <a:noFill/>
          <a:ln>
            <a:noFill/>
          </a:ln>
        </p:spPr>
      </p:pic>
      <p:cxnSp>
        <p:nvCxnSpPr>
          <p:cNvPr id="144" name="Google Shape;144;p15"/>
          <p:cNvCxnSpPr/>
          <p:nvPr/>
        </p:nvCxnSpPr>
        <p:spPr>
          <a:xfrm flipH="1" rot="10800000">
            <a:off x="7011850" y="4327000"/>
            <a:ext cx="323400" cy="2427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42"/>
          <p:cNvSpPr txBox="1"/>
          <p:nvPr>
            <p:ph type="title"/>
          </p:nvPr>
        </p:nvSpPr>
        <p:spPr>
          <a:xfrm>
            <a:off x="819150" y="5948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Sequence Diagram Review - 3</a:t>
            </a:r>
            <a:endParaRPr/>
          </a:p>
        </p:txBody>
      </p:sp>
      <p:sp>
        <p:nvSpPr>
          <p:cNvPr id="309" name="Google Shape;309;p42"/>
          <p:cNvSpPr txBox="1"/>
          <p:nvPr>
            <p:ph idx="1" type="body"/>
          </p:nvPr>
        </p:nvSpPr>
        <p:spPr>
          <a:xfrm>
            <a:off x="657425" y="1416525"/>
            <a:ext cx="29175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CN" sz="1800"/>
              <a:t>When a transaction is done, the sequence diagram doesn’t show the method or other ways to display the change of the page.</a:t>
            </a:r>
            <a:endParaRPr sz="1800"/>
          </a:p>
        </p:txBody>
      </p:sp>
      <p:pic>
        <p:nvPicPr>
          <p:cNvPr id="310" name="Google Shape;310;p42"/>
          <p:cNvPicPr preferRelativeResize="0"/>
          <p:nvPr/>
        </p:nvPicPr>
        <p:blipFill>
          <a:blip r:embed="rId3">
            <a:alphaModFix/>
          </a:blip>
          <a:stretch>
            <a:fillRect/>
          </a:stretch>
        </p:blipFill>
        <p:spPr>
          <a:xfrm>
            <a:off x="3396125" y="1468075"/>
            <a:ext cx="5301126" cy="235057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43"/>
          <p:cNvSpPr txBox="1"/>
          <p:nvPr>
            <p:ph type="title"/>
          </p:nvPr>
        </p:nvSpPr>
        <p:spPr>
          <a:xfrm>
            <a:off x="819150" y="5948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Sequence Diagram Review - 4</a:t>
            </a:r>
            <a:endParaRPr/>
          </a:p>
        </p:txBody>
      </p:sp>
      <p:sp>
        <p:nvSpPr>
          <p:cNvPr id="316" name="Google Shape;316;p43"/>
          <p:cNvSpPr txBox="1"/>
          <p:nvPr>
            <p:ph idx="1" type="body"/>
          </p:nvPr>
        </p:nvSpPr>
        <p:spPr>
          <a:xfrm>
            <a:off x="657425" y="1416525"/>
            <a:ext cx="29175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CN" sz="1800"/>
              <a:t>Some symbols are not easy to understand.</a:t>
            </a:r>
            <a:endParaRPr sz="1800"/>
          </a:p>
        </p:txBody>
      </p:sp>
      <p:pic>
        <p:nvPicPr>
          <p:cNvPr id="317" name="Google Shape;317;p43"/>
          <p:cNvPicPr preferRelativeResize="0"/>
          <p:nvPr/>
        </p:nvPicPr>
        <p:blipFill>
          <a:blip r:embed="rId3">
            <a:alphaModFix/>
          </a:blip>
          <a:stretch>
            <a:fillRect/>
          </a:stretch>
        </p:blipFill>
        <p:spPr>
          <a:xfrm>
            <a:off x="3318200" y="1468075"/>
            <a:ext cx="5264275" cy="2440549"/>
          </a:xfrm>
          <a:prstGeom prst="rect">
            <a:avLst/>
          </a:prstGeom>
          <a:noFill/>
          <a:ln>
            <a:noFill/>
          </a:ln>
        </p:spPr>
      </p:pic>
      <p:cxnSp>
        <p:nvCxnSpPr>
          <p:cNvPr id="318" name="Google Shape;318;p43"/>
          <p:cNvCxnSpPr/>
          <p:nvPr/>
        </p:nvCxnSpPr>
        <p:spPr>
          <a:xfrm rot="10800000">
            <a:off x="6882450" y="3813875"/>
            <a:ext cx="48600" cy="5211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44"/>
          <p:cNvSpPr txBox="1"/>
          <p:nvPr>
            <p:ph type="title"/>
          </p:nvPr>
        </p:nvSpPr>
        <p:spPr>
          <a:xfrm>
            <a:off x="819150" y="5948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Sequence Diagram Review - 5</a:t>
            </a:r>
            <a:endParaRPr/>
          </a:p>
        </p:txBody>
      </p:sp>
      <p:sp>
        <p:nvSpPr>
          <p:cNvPr id="324" name="Google Shape;324;p44"/>
          <p:cNvSpPr txBox="1"/>
          <p:nvPr>
            <p:ph idx="1" type="body"/>
          </p:nvPr>
        </p:nvSpPr>
        <p:spPr>
          <a:xfrm>
            <a:off x="769450" y="1549475"/>
            <a:ext cx="29175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CN" sz="1800"/>
              <a:t>Entity classes and API cannot point to the UI directly.</a:t>
            </a:r>
            <a:endParaRPr sz="1800"/>
          </a:p>
        </p:txBody>
      </p:sp>
      <p:pic>
        <p:nvPicPr>
          <p:cNvPr id="325" name="Google Shape;325;p44"/>
          <p:cNvPicPr preferRelativeResize="0"/>
          <p:nvPr/>
        </p:nvPicPr>
        <p:blipFill>
          <a:blip r:embed="rId3">
            <a:alphaModFix/>
          </a:blip>
          <a:stretch>
            <a:fillRect/>
          </a:stretch>
        </p:blipFill>
        <p:spPr>
          <a:xfrm>
            <a:off x="4359150" y="1156350"/>
            <a:ext cx="3985202" cy="1715181"/>
          </a:xfrm>
          <a:prstGeom prst="rect">
            <a:avLst/>
          </a:prstGeom>
          <a:noFill/>
          <a:ln>
            <a:noFill/>
          </a:ln>
        </p:spPr>
      </p:pic>
      <p:pic>
        <p:nvPicPr>
          <p:cNvPr id="326" name="Google Shape;326;p44"/>
          <p:cNvPicPr preferRelativeResize="0"/>
          <p:nvPr/>
        </p:nvPicPr>
        <p:blipFill>
          <a:blip r:embed="rId4">
            <a:alphaModFix/>
          </a:blip>
          <a:stretch>
            <a:fillRect/>
          </a:stretch>
        </p:blipFill>
        <p:spPr>
          <a:xfrm>
            <a:off x="4273050" y="2940900"/>
            <a:ext cx="4221525" cy="174719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Google Shape;331;p45"/>
          <p:cNvSpPr txBox="1"/>
          <p:nvPr>
            <p:ph type="title"/>
          </p:nvPr>
        </p:nvSpPr>
        <p:spPr>
          <a:xfrm>
            <a:off x="819150" y="5948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Sequence Diagram Review - 6</a:t>
            </a:r>
            <a:endParaRPr/>
          </a:p>
        </p:txBody>
      </p:sp>
      <p:sp>
        <p:nvSpPr>
          <p:cNvPr id="332" name="Google Shape;332;p45"/>
          <p:cNvSpPr txBox="1"/>
          <p:nvPr>
            <p:ph idx="1" type="body"/>
          </p:nvPr>
        </p:nvSpPr>
        <p:spPr>
          <a:xfrm>
            <a:off x="657425" y="1416525"/>
            <a:ext cx="29175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CN" sz="1800"/>
              <a:t>When a controller needs to create a new entity, what the controller points at means the start of a entity’s life cycle, not a part of the life cycle.</a:t>
            </a:r>
            <a:endParaRPr sz="1800"/>
          </a:p>
        </p:txBody>
      </p:sp>
      <p:pic>
        <p:nvPicPr>
          <p:cNvPr id="333" name="Google Shape;333;p45"/>
          <p:cNvPicPr preferRelativeResize="0"/>
          <p:nvPr/>
        </p:nvPicPr>
        <p:blipFill>
          <a:blip r:embed="rId3">
            <a:alphaModFix/>
          </a:blip>
          <a:stretch>
            <a:fillRect/>
          </a:stretch>
        </p:blipFill>
        <p:spPr>
          <a:xfrm>
            <a:off x="3547100" y="1497300"/>
            <a:ext cx="5264273" cy="2108954"/>
          </a:xfrm>
          <a:prstGeom prst="rect">
            <a:avLst/>
          </a:prstGeom>
          <a:noFill/>
          <a:ln>
            <a:noFill/>
          </a:ln>
        </p:spPr>
      </p:pic>
      <p:cxnSp>
        <p:nvCxnSpPr>
          <p:cNvPr id="334" name="Google Shape;334;p45"/>
          <p:cNvCxnSpPr/>
          <p:nvPr/>
        </p:nvCxnSpPr>
        <p:spPr>
          <a:xfrm flipH="1" rot="10800000">
            <a:off x="7320725" y="1787550"/>
            <a:ext cx="511500" cy="11154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46"/>
          <p:cNvSpPr txBox="1"/>
          <p:nvPr>
            <p:ph type="title"/>
          </p:nvPr>
        </p:nvSpPr>
        <p:spPr>
          <a:xfrm>
            <a:off x="819150" y="5948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Sequence Diagram Review - 7</a:t>
            </a:r>
            <a:endParaRPr/>
          </a:p>
        </p:txBody>
      </p:sp>
      <p:sp>
        <p:nvSpPr>
          <p:cNvPr id="340" name="Google Shape;340;p46"/>
          <p:cNvSpPr txBox="1"/>
          <p:nvPr>
            <p:ph idx="1" type="body"/>
          </p:nvPr>
        </p:nvSpPr>
        <p:spPr>
          <a:xfrm>
            <a:off x="657425" y="1416525"/>
            <a:ext cx="29175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CN" sz="1800"/>
              <a:t>The adding member operation should be done after the member accepts to join the group.</a:t>
            </a:r>
            <a:endParaRPr sz="1800"/>
          </a:p>
        </p:txBody>
      </p:sp>
      <p:pic>
        <p:nvPicPr>
          <p:cNvPr id="341" name="Google Shape;341;p46"/>
          <p:cNvPicPr preferRelativeResize="0"/>
          <p:nvPr/>
        </p:nvPicPr>
        <p:blipFill>
          <a:blip r:embed="rId3">
            <a:alphaModFix/>
          </a:blip>
          <a:stretch>
            <a:fillRect/>
          </a:stretch>
        </p:blipFill>
        <p:spPr>
          <a:xfrm>
            <a:off x="3459425" y="1516800"/>
            <a:ext cx="5264274" cy="223848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47"/>
          <p:cNvSpPr txBox="1"/>
          <p:nvPr>
            <p:ph type="title"/>
          </p:nvPr>
        </p:nvSpPr>
        <p:spPr>
          <a:xfrm>
            <a:off x="819150" y="5948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Sequence Diagram Review - 8</a:t>
            </a:r>
            <a:endParaRPr/>
          </a:p>
        </p:txBody>
      </p:sp>
      <p:sp>
        <p:nvSpPr>
          <p:cNvPr id="347" name="Google Shape;347;p47"/>
          <p:cNvSpPr txBox="1"/>
          <p:nvPr>
            <p:ph idx="1" type="body"/>
          </p:nvPr>
        </p:nvSpPr>
        <p:spPr>
          <a:xfrm>
            <a:off x="629425" y="1207075"/>
            <a:ext cx="29175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CN" sz="1800"/>
              <a:t>When a member is removed from a group, it is obvious that we should remove the member from group. However, we also need to remove the group from the member’ group list, either, which is the same as for</a:t>
            </a:r>
            <a:r>
              <a:rPr lang="zh-CN" sz="1800"/>
              <a:t> the adding operation.</a:t>
            </a:r>
            <a:r>
              <a:rPr lang="zh-CN" sz="1800"/>
              <a:t>Because the multiplicity is multi to multi(* *).</a:t>
            </a:r>
            <a:endParaRPr sz="1800"/>
          </a:p>
        </p:txBody>
      </p:sp>
      <p:pic>
        <p:nvPicPr>
          <p:cNvPr id="348" name="Google Shape;348;p47"/>
          <p:cNvPicPr preferRelativeResize="0"/>
          <p:nvPr/>
        </p:nvPicPr>
        <p:blipFill>
          <a:blip r:embed="rId3">
            <a:alphaModFix/>
          </a:blip>
          <a:stretch>
            <a:fillRect/>
          </a:stretch>
        </p:blipFill>
        <p:spPr>
          <a:xfrm>
            <a:off x="3546925" y="1480300"/>
            <a:ext cx="5264275" cy="21829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48"/>
          <p:cNvSpPr txBox="1"/>
          <p:nvPr>
            <p:ph type="title"/>
          </p:nvPr>
        </p:nvSpPr>
        <p:spPr>
          <a:xfrm>
            <a:off x="819150" y="5948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Sequence Diagram Review - 9</a:t>
            </a:r>
            <a:endParaRPr/>
          </a:p>
        </p:txBody>
      </p:sp>
      <p:sp>
        <p:nvSpPr>
          <p:cNvPr id="354" name="Google Shape;354;p48"/>
          <p:cNvSpPr txBox="1"/>
          <p:nvPr>
            <p:ph idx="1" type="body"/>
          </p:nvPr>
        </p:nvSpPr>
        <p:spPr>
          <a:xfrm>
            <a:off x="657425" y="1416525"/>
            <a:ext cx="29175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CN" sz="1800"/>
              <a:t>A small mistake!</a:t>
            </a:r>
            <a:endParaRPr sz="1800"/>
          </a:p>
        </p:txBody>
      </p:sp>
      <p:pic>
        <p:nvPicPr>
          <p:cNvPr id="355" name="Google Shape;355;p48"/>
          <p:cNvPicPr preferRelativeResize="0"/>
          <p:nvPr/>
        </p:nvPicPr>
        <p:blipFill>
          <a:blip r:embed="rId3">
            <a:alphaModFix/>
          </a:blip>
          <a:stretch>
            <a:fillRect/>
          </a:stretch>
        </p:blipFill>
        <p:spPr>
          <a:xfrm>
            <a:off x="3332425" y="1584900"/>
            <a:ext cx="5264273" cy="234435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1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Use case diagram review</a:t>
            </a:r>
            <a:endParaRPr/>
          </a:p>
        </p:txBody>
      </p:sp>
      <p:sp>
        <p:nvSpPr>
          <p:cNvPr id="150" name="Google Shape;150;p16"/>
          <p:cNvSpPr txBox="1"/>
          <p:nvPr>
            <p:ph idx="1" type="body"/>
          </p:nvPr>
        </p:nvSpPr>
        <p:spPr>
          <a:xfrm>
            <a:off x="711225" y="1760288"/>
            <a:ext cx="3046800" cy="2448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sz="1800"/>
              <a:t>Issue2:</a:t>
            </a:r>
            <a:endParaRPr sz="1800"/>
          </a:p>
          <a:p>
            <a:pPr indent="0" lvl="0" marL="0" rtl="0" algn="l">
              <a:spcBef>
                <a:spcPts val="1600"/>
              </a:spcBef>
              <a:spcAft>
                <a:spcPts val="1600"/>
              </a:spcAft>
              <a:buNone/>
            </a:pPr>
            <a:r>
              <a:rPr lang="zh-CN" sz="1800"/>
              <a:t>There is no “ view winner” use case, which should have association with both moderator and watchers</a:t>
            </a:r>
            <a:endParaRPr sz="1800"/>
          </a:p>
        </p:txBody>
      </p:sp>
      <p:pic>
        <p:nvPicPr>
          <p:cNvPr id="151" name="Google Shape;151;p16"/>
          <p:cNvPicPr preferRelativeResize="0"/>
          <p:nvPr/>
        </p:nvPicPr>
        <p:blipFill>
          <a:blip r:embed="rId3">
            <a:alphaModFix/>
          </a:blip>
          <a:stretch>
            <a:fillRect/>
          </a:stretch>
        </p:blipFill>
        <p:spPr>
          <a:xfrm>
            <a:off x="3849725" y="1529850"/>
            <a:ext cx="4844476" cy="29088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17"/>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zh-CN"/>
              <a:t>Use case specification review</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18"/>
          <p:cNvSpPr txBox="1"/>
          <p:nvPr>
            <p:ph type="title"/>
          </p:nvPr>
        </p:nvSpPr>
        <p:spPr>
          <a:xfrm>
            <a:off x="819150" y="28535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USR01: Create Account</a:t>
            </a:r>
            <a:endParaRPr/>
          </a:p>
        </p:txBody>
      </p:sp>
      <p:sp>
        <p:nvSpPr>
          <p:cNvPr id="162" name="Google Shape;162;p18"/>
          <p:cNvSpPr txBox="1"/>
          <p:nvPr>
            <p:ph idx="1" type="body"/>
          </p:nvPr>
        </p:nvSpPr>
        <p:spPr>
          <a:xfrm>
            <a:off x="819150" y="796275"/>
            <a:ext cx="7505700" cy="41049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zh-CN" sz="1700"/>
              <a:t>Problem lays on:</a:t>
            </a:r>
            <a:endParaRPr sz="1700"/>
          </a:p>
          <a:p>
            <a:pPr indent="0" lvl="0" marL="457200" rtl="0" algn="l">
              <a:spcBef>
                <a:spcPts val="1600"/>
              </a:spcBef>
              <a:spcAft>
                <a:spcPts val="0"/>
              </a:spcAft>
              <a:buNone/>
            </a:pPr>
            <a:r>
              <a:rPr lang="zh-CN" sz="1700"/>
              <a:t>The actor won’t have their different privileges unless they have different kind of account. </a:t>
            </a:r>
            <a:endParaRPr sz="1700"/>
          </a:p>
          <a:p>
            <a:pPr indent="-336550" lvl="0" marL="457200" rtl="0" algn="l">
              <a:spcBef>
                <a:spcPts val="1600"/>
              </a:spcBef>
              <a:spcAft>
                <a:spcPts val="0"/>
              </a:spcAft>
              <a:buSzPts val="1700"/>
              <a:buChar char="❏"/>
            </a:pPr>
            <a:r>
              <a:rPr lang="zh-CN" sz="1700"/>
              <a:t>Why it is essential:</a:t>
            </a:r>
            <a:endParaRPr sz="1700"/>
          </a:p>
          <a:p>
            <a:pPr indent="0" lvl="0" marL="457200" rtl="0" algn="l">
              <a:spcBef>
                <a:spcPts val="1600"/>
              </a:spcBef>
              <a:spcAft>
                <a:spcPts val="0"/>
              </a:spcAft>
              <a:buNone/>
            </a:pPr>
            <a:r>
              <a:rPr lang="zh-CN" sz="1700"/>
              <a:t>To be consistent with USR02, which declares that after creating the account, moderators and watchers can log in to the system with their specific privileges.</a:t>
            </a:r>
            <a:endParaRPr sz="1700"/>
          </a:p>
          <a:p>
            <a:pPr indent="-336550" lvl="0" marL="457200" rtl="0" algn="l">
              <a:spcBef>
                <a:spcPts val="1600"/>
              </a:spcBef>
              <a:spcAft>
                <a:spcPts val="0"/>
              </a:spcAft>
              <a:buSzPts val="1700"/>
              <a:buChar char="❏"/>
            </a:pPr>
            <a:r>
              <a:rPr lang="zh-CN" sz="1700"/>
              <a:t>How to modify:</a:t>
            </a:r>
            <a:endParaRPr sz="1700"/>
          </a:p>
          <a:p>
            <a:pPr indent="0" lvl="0" marL="457200" rtl="0" algn="l">
              <a:spcBef>
                <a:spcPts val="1600"/>
              </a:spcBef>
              <a:spcAft>
                <a:spcPts val="0"/>
              </a:spcAft>
              <a:buNone/>
            </a:pPr>
            <a:r>
              <a:rPr lang="zh-CN" sz="1700"/>
              <a:t> The “create account” step should separate to two categories for two kinds of identity: moderators and watchers.</a:t>
            </a:r>
            <a:endParaRPr sz="1700"/>
          </a:p>
          <a:p>
            <a:pPr indent="0" lvl="0" marL="457200" rtl="0" algn="l">
              <a:spcBef>
                <a:spcPts val="1600"/>
              </a:spcBef>
              <a:spcAft>
                <a:spcPts val="0"/>
              </a:spcAft>
              <a:buNone/>
            </a:pPr>
            <a:r>
              <a:t/>
            </a:r>
            <a:endParaRPr sz="1700"/>
          </a:p>
          <a:p>
            <a:pPr indent="0" lvl="0" marL="457200" rtl="0" algn="l">
              <a:spcBef>
                <a:spcPts val="1600"/>
              </a:spcBef>
              <a:spcAft>
                <a:spcPts val="0"/>
              </a:spcAft>
              <a:buNone/>
            </a:pPr>
            <a:r>
              <a:t/>
            </a:r>
            <a:endParaRPr sz="1700"/>
          </a:p>
          <a:p>
            <a:pPr indent="0" lvl="0" marL="457200" rtl="0" algn="l">
              <a:spcBef>
                <a:spcPts val="1600"/>
              </a:spcBef>
              <a:spcAft>
                <a:spcPts val="1600"/>
              </a:spcAft>
              <a:buNone/>
            </a:pPr>
            <a:r>
              <a:t/>
            </a:r>
            <a:endParaRPr sz="1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pic>
        <p:nvPicPr>
          <p:cNvPr id="167" name="Google Shape;167;p19"/>
          <p:cNvPicPr preferRelativeResize="0"/>
          <p:nvPr/>
        </p:nvPicPr>
        <p:blipFill>
          <a:blip r:embed="rId3">
            <a:alphaModFix/>
          </a:blip>
          <a:stretch>
            <a:fillRect/>
          </a:stretch>
        </p:blipFill>
        <p:spPr>
          <a:xfrm>
            <a:off x="1206150" y="205050"/>
            <a:ext cx="6913350" cy="47392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0"/>
          <p:cNvSpPr txBox="1"/>
          <p:nvPr>
            <p:ph type="title"/>
          </p:nvPr>
        </p:nvSpPr>
        <p:spPr>
          <a:xfrm>
            <a:off x="819150" y="28535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USR08: Add Member</a:t>
            </a:r>
            <a:endParaRPr/>
          </a:p>
        </p:txBody>
      </p:sp>
      <p:sp>
        <p:nvSpPr>
          <p:cNvPr id="173" name="Google Shape;173;p20"/>
          <p:cNvSpPr txBox="1"/>
          <p:nvPr>
            <p:ph idx="1" type="body"/>
          </p:nvPr>
        </p:nvSpPr>
        <p:spPr>
          <a:xfrm>
            <a:off x="819150" y="796275"/>
            <a:ext cx="7505700" cy="4104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zh-CN" sz="1600"/>
              <a:t>Problem lays on:</a:t>
            </a:r>
            <a:endParaRPr sz="1600"/>
          </a:p>
          <a:p>
            <a:pPr indent="0" lvl="0" marL="457200" rtl="0" algn="l">
              <a:spcBef>
                <a:spcPts val="1600"/>
              </a:spcBef>
              <a:spcAft>
                <a:spcPts val="0"/>
              </a:spcAft>
              <a:buNone/>
            </a:pPr>
            <a:r>
              <a:rPr lang="zh-CN" sz="1600"/>
              <a:t>Actors can not select interested watchers because the system will never show all watchers to the moderator and let actors pick. The moderator can only invite people by typing their information.</a:t>
            </a:r>
            <a:endParaRPr sz="1600"/>
          </a:p>
          <a:p>
            <a:pPr indent="-330200" lvl="0" marL="457200" rtl="0" algn="l">
              <a:spcBef>
                <a:spcPts val="1600"/>
              </a:spcBef>
              <a:spcAft>
                <a:spcPts val="0"/>
              </a:spcAft>
              <a:buSzPts val="1600"/>
              <a:buChar char="❏"/>
            </a:pPr>
            <a:r>
              <a:rPr lang="zh-CN" sz="1600"/>
              <a:t>Why it is essential:</a:t>
            </a:r>
            <a:endParaRPr sz="1600"/>
          </a:p>
          <a:p>
            <a:pPr indent="0" lvl="0" marL="457200" rtl="0" algn="l">
              <a:spcBef>
                <a:spcPts val="1600"/>
              </a:spcBef>
              <a:spcAft>
                <a:spcPts val="0"/>
              </a:spcAft>
              <a:buNone/>
            </a:pPr>
            <a:r>
              <a:rPr lang="zh-CN" sz="1600"/>
              <a:t>If the moderators can see all watchers, it will violate the Internet privacy.</a:t>
            </a:r>
            <a:endParaRPr sz="1700"/>
          </a:p>
          <a:p>
            <a:pPr indent="-336550" lvl="0" marL="457200" rtl="0" algn="l">
              <a:spcBef>
                <a:spcPts val="1600"/>
              </a:spcBef>
              <a:spcAft>
                <a:spcPts val="0"/>
              </a:spcAft>
              <a:buSzPts val="1700"/>
              <a:buChar char="❏"/>
            </a:pPr>
            <a:r>
              <a:rPr lang="zh-CN" sz="1700"/>
              <a:t>How to modify:</a:t>
            </a:r>
            <a:endParaRPr sz="1700"/>
          </a:p>
          <a:p>
            <a:pPr indent="0" lvl="0" marL="457200" rtl="0" algn="l">
              <a:spcBef>
                <a:spcPts val="1600"/>
              </a:spcBef>
              <a:spcAft>
                <a:spcPts val="0"/>
              </a:spcAft>
              <a:buNone/>
            </a:pPr>
            <a:r>
              <a:rPr lang="zh-CN" sz="1700"/>
              <a:t> Let the moderator input watchers’ emails to invite watchers.</a:t>
            </a:r>
            <a:endParaRPr sz="1700"/>
          </a:p>
          <a:p>
            <a:pPr indent="0" lvl="0" marL="457200" rtl="0" algn="l">
              <a:spcBef>
                <a:spcPts val="1600"/>
              </a:spcBef>
              <a:spcAft>
                <a:spcPts val="0"/>
              </a:spcAft>
              <a:buNone/>
            </a:pPr>
            <a:r>
              <a:t/>
            </a:r>
            <a:endParaRPr sz="1700"/>
          </a:p>
          <a:p>
            <a:pPr indent="0" lvl="0" marL="457200" rtl="0" algn="l">
              <a:spcBef>
                <a:spcPts val="1600"/>
              </a:spcBef>
              <a:spcAft>
                <a:spcPts val="0"/>
              </a:spcAft>
              <a:buNone/>
            </a:pPr>
            <a:r>
              <a:t/>
            </a:r>
            <a:endParaRPr sz="1700"/>
          </a:p>
          <a:p>
            <a:pPr indent="0" lvl="0" marL="457200" rtl="0" algn="l">
              <a:spcBef>
                <a:spcPts val="1600"/>
              </a:spcBef>
              <a:spcAft>
                <a:spcPts val="1600"/>
              </a:spcAft>
              <a:buNone/>
            </a:pPr>
            <a:r>
              <a:t/>
            </a:r>
            <a:endParaRPr sz="1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pic>
        <p:nvPicPr>
          <p:cNvPr id="178" name="Google Shape;178;p21"/>
          <p:cNvPicPr preferRelativeResize="0"/>
          <p:nvPr/>
        </p:nvPicPr>
        <p:blipFill>
          <a:blip r:embed="rId3">
            <a:alphaModFix/>
          </a:blip>
          <a:stretch>
            <a:fillRect/>
          </a:stretch>
        </p:blipFill>
        <p:spPr>
          <a:xfrm>
            <a:off x="1197713" y="200313"/>
            <a:ext cx="6748576" cy="47428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